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40"/>
  </p:notesMasterIdLst>
  <p:sldIdLst>
    <p:sldId id="256" r:id="rId2"/>
    <p:sldId id="266" r:id="rId3"/>
    <p:sldId id="260" r:id="rId4"/>
    <p:sldId id="261" r:id="rId5"/>
    <p:sldId id="262" r:id="rId6"/>
    <p:sldId id="263" r:id="rId7"/>
    <p:sldId id="258" r:id="rId8"/>
    <p:sldId id="257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2" r:id="rId18"/>
    <p:sldId id="275" r:id="rId19"/>
    <p:sldId id="276" r:id="rId20"/>
    <p:sldId id="277" r:id="rId21"/>
    <p:sldId id="278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90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8991"/>
    <a:srgbClr val="2C426B"/>
    <a:srgbClr val="FFFFFF"/>
    <a:srgbClr val="E0E0E0"/>
    <a:srgbClr val="DBDBDB"/>
    <a:srgbClr val="0D419F"/>
    <a:srgbClr val="3274EE"/>
    <a:srgbClr val="8452E7"/>
    <a:srgbClr val="82828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03" autoAdjust="0"/>
    <p:restoredTop sz="94660"/>
  </p:normalViewPr>
  <p:slideViewPr>
    <p:cSldViewPr snapToGrid="0">
      <p:cViewPr varScale="1">
        <p:scale>
          <a:sx n="64" d="100"/>
          <a:sy n="64" d="100"/>
        </p:scale>
        <p:origin x="19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4F2EB-2FF3-4B3F-9F84-699D8244580E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853FD-2445-4689-9660-1E8045E31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55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63B251-BF35-4316-A5ED-9588BDF7B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©Presentation-Process.com Modern PowerPoint Templates Pack  </a:t>
            </a:r>
          </a:p>
        </p:txBody>
      </p:sp>
    </p:spTree>
    <p:extLst>
      <p:ext uri="{BB962C8B-B14F-4D97-AF65-F5344CB8AC3E}">
        <p14:creationId xmlns:p14="http://schemas.microsoft.com/office/powerpoint/2010/main" val="28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6A42-1248-FD5E-4978-42C6DF9C3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w Cen MT Condensed Extra Bold" panose="020B08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F1400-BE34-C79E-2303-55F2E7917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latin typeface="Tw Cen MT" panose="020B06020201040206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341C9-40FA-0260-858B-1668CC15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D19A-4DCF-432D-9F2C-015E17D730EC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05DEF-ED0E-4DD2-6F73-30900B2B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E109-EC6F-C911-2F49-C8DF4DB5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F270-F8F1-4949-86BF-ECCC23A82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D612-A8D4-F684-994E-C6374F63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C2C66-5AA1-719F-96D1-261FF8641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344E-6587-42FE-2388-C322FB9B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D19A-4DCF-432D-9F2C-015E17D730EC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21F9C-96CE-E7A1-0386-7D4CFF53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5A9ED-BAD4-BD62-D833-1C92E004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F270-F8F1-4949-86BF-ECCC23A82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C5A41-9FB0-AC0E-79AC-B67958247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1B69D-4282-DEC8-D412-C8CD99619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DAC3-06E9-A480-2DB3-65865AFD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D19A-4DCF-432D-9F2C-015E17D730EC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CD32C-28AC-2050-993C-461F96F8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86915-60E8-78DD-AE5D-2EEBC528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F270-F8F1-4949-86BF-ECCC23A82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1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BEC5-5A2A-C0B4-02B8-9E9EF3CD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621"/>
            <a:ext cx="10515600" cy="1325563"/>
          </a:xfrm>
        </p:spPr>
        <p:txBody>
          <a:bodyPr/>
          <a:lstStyle>
            <a:lvl1pPr>
              <a:defRPr>
                <a:latin typeface="Tw Cen MT Condensed Extra Bold" panose="020B08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B08C-4659-680E-CE9F-38E9CC74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BFEA6-06A3-D1FF-76D1-E7209F0D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D19A-4DCF-432D-9F2C-015E17D730EC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A893D-54DA-8FDA-45FE-B11170924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71368-862B-7608-C521-BBC3A7995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F270-F8F1-4949-86BF-ECCC23A82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1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33A7-F137-CC2B-7B8C-23E0E279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w Cen MT Condensed Extra Bold" panose="020B08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E45D8-B635-C0A8-6408-8CA98F27B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w Cen MT" panose="020B06020201040206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A280-5A50-0ED1-FB14-5BC8F300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D19A-4DCF-432D-9F2C-015E17D730EC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5DE40-1B37-5DAE-D4EA-A7F41118F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5609C-970C-E714-831A-69533C76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F270-F8F1-4949-86BF-ECCC23A82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0033-9F1D-5876-CD7D-DE7CED7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 Condensed Extra Bold" panose="020B08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0D20-42E7-AB00-5543-C7B943DF7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E9AC-C70D-4B7F-D589-5FCBCC2E0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47B8B-8507-1794-2042-F9077B59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D19A-4DCF-432D-9F2C-015E17D730EC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C178E-3FD8-CA6F-DD79-D2DBBCCDB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E6510-27DF-AFBF-903A-423894B1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F270-F8F1-4949-86BF-ECCC23A82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8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1E66F-A04A-0EF4-7154-CBEAC55C8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Tw Cen MT Condensed Extra Bold" panose="020B08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BDCD8-1F41-AE11-7457-8E72F5BB2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w Cen MT" panose="020B06020201040206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AA17B-E6C1-D3B7-191B-F4AA7C085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306A1-E530-5B95-1232-7C630AF2B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w Cen MT" panose="020B06020201040206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C4AE3B-98F4-4B0E-2DF4-19164459F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516A5-97E8-2154-F20D-A4A2F248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fld id="{35B5D19A-4DCF-432D-9F2C-015E17D730EC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1EF14-F928-8317-C7D3-30A61721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E9511-291A-AA92-DC76-AC61D1FE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fld id="{39C3F270-F8F1-4949-86BF-ECCC23A825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1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CA4C-396F-840C-0E10-CA19254D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 Condensed Extra Bold" panose="020B08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DE4AD-951C-F8B9-D439-768BBFE1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D19A-4DCF-432D-9F2C-015E17D730EC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389C0-E5E4-EEE5-E312-9E4BBD4E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1F2B0-6C68-4249-80DB-2D69C07F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F270-F8F1-4949-86BF-ECCC23A82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54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63F51-44E6-B06E-6AC2-C9EE73FD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D19A-4DCF-432D-9F2C-015E17D730EC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B6D56-D983-E41B-3BA4-31AFCEAC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76F19-DA4D-85CA-A714-ED46FDBF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F270-F8F1-4949-86BF-ECCC23A82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B3E7-92B7-D81C-699E-D45D9959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4F92-A3B9-EDCC-FDB5-3244C8B2D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5AFA9-A67E-4D56-CE2D-A5D06149B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5FC30-0B22-FDE7-903B-4D613DFF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D19A-4DCF-432D-9F2C-015E17D730EC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5939C-36C8-313F-ED15-091BA16F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B63AF-6E5E-6059-5031-B6F8E184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F270-F8F1-4949-86BF-ECCC23A82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49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285B-8294-EAFF-61F2-807F0C64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4CC82-F5AD-D3AB-1F18-4E819776F6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588A4-2001-49F9-BB3F-3BD7D0B01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569A6-0B3F-C132-68DE-1FE06414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D19A-4DCF-432D-9F2C-015E17D730EC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980C8-FC0B-BAAC-551E-726B1A9A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63125-B1D3-4B87-196C-3F665579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F270-F8F1-4949-86BF-ECCC23A82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4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65B195-1C2A-7E71-642C-EEBA467B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29997-83A3-DBBD-7DB5-43FBA253D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E11C-7A5A-9A13-E759-BDC464431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5D19A-4DCF-432D-9F2C-015E17D730EC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D399F-E617-14E0-C258-3E1D8B563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38414-6E0E-DB0D-83AB-7EA35D7BA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3F270-F8F1-4949-86BF-ECCC23A82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3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fnZfY_OPsk3vQkXArL7lyu47-oZNt1Td/view?usp=share_link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3HLNhpwXtgxLUE9TT7jIodqYxgY35_-H/view?usp=sharing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pmX_vdwK-VGdU4kzLAVuuXtMAvvmD2w/view?usp=shari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z-RFrGXYPlB-ainGq0QXhGloXfEr845w/edit?usp=share_link&amp;ouid=107642606881915862341&amp;rtpof=true&amp;sd=true" TargetMode="External"/><Relationship Id="rId2" Type="http://schemas.openxmlformats.org/officeDocument/2006/relationships/hyperlink" Target="https://docs.google.com/document/d/1WJYTXVKODGgejOgv27i1JLB4F7pPOYIo/edit?usp=share_link&amp;ouid=107642606881915862341&amp;rtpof=true&amp;sd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drive/folders/1XBNFQNPqoWRZ85y8MC1zutt4kR_KEoqT?usp=share_link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6.svg"/><Relationship Id="rId5" Type="http://schemas.openxmlformats.org/officeDocument/2006/relationships/image" Target="../media/image7.gif"/><Relationship Id="rId10" Type="http://schemas.openxmlformats.org/officeDocument/2006/relationships/image" Target="../media/image5.png"/><Relationship Id="rId4" Type="http://schemas.openxmlformats.org/officeDocument/2006/relationships/image" Target="../media/image4.gif"/><Relationship Id="rId9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305BB-73D5-CE52-5BFD-97D4D1930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0" b="1180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FA24F-EFD9-B57C-EA33-B813C60C6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Career Hacking: Becoming Job Ready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45742-EC4B-97F8-356E-955D2237C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Latest important information when it comes to career planning.</a:t>
            </a:r>
          </a:p>
        </p:txBody>
      </p:sp>
    </p:spTree>
    <p:extLst>
      <p:ext uri="{BB962C8B-B14F-4D97-AF65-F5344CB8AC3E}">
        <p14:creationId xmlns:p14="http://schemas.microsoft.com/office/powerpoint/2010/main" val="986179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336A-B870-4974-C6BF-A13FA2E8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EC53-0DDA-8644-4CF5-83C8339EA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860"/>
          </a:xfrm>
        </p:spPr>
        <p:txBody>
          <a:bodyPr/>
          <a:lstStyle/>
          <a:p>
            <a:r>
              <a:rPr lang="en-US" dirty="0"/>
              <a:t>Your core skills are like the wheels of a car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2460DD-196F-EBE2-3D6C-829BFF5DCE40}"/>
              </a:ext>
            </a:extLst>
          </p:cNvPr>
          <p:cNvGrpSpPr/>
          <p:nvPr/>
        </p:nvGrpSpPr>
        <p:grpSpPr>
          <a:xfrm>
            <a:off x="2013929" y="2666751"/>
            <a:ext cx="1463040" cy="1463040"/>
            <a:chOff x="1202960" y="2728209"/>
            <a:chExt cx="1463040" cy="14630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0A905F-9F92-0EB6-F1F6-069DB4CF3014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5B22EC-3581-B65B-F28C-CCD172764958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FC00F6B-A0EF-78E4-7D6D-35CBA22E3023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74342C-ABAD-303D-99AE-B7A1599F540D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DA647-336A-288D-58AA-3BDB97C7027A}"/>
              </a:ext>
            </a:extLst>
          </p:cNvPr>
          <p:cNvGrpSpPr/>
          <p:nvPr/>
        </p:nvGrpSpPr>
        <p:grpSpPr>
          <a:xfrm>
            <a:off x="8715032" y="2666751"/>
            <a:ext cx="1463040" cy="1463040"/>
            <a:chOff x="1202960" y="2728209"/>
            <a:chExt cx="1463040" cy="14630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D2A0EC-F835-E1F1-4A3B-5623D9CF8110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A77CFEF-639B-4C50-045B-03B17E3E1628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CD6F1EF-2367-7CF1-30B2-16BFD013A90D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1EE71C-D247-EC58-37B1-8D865E6437F9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FEEFB9-FB4F-6AA6-CB69-8B9B94BDE7CB}"/>
              </a:ext>
            </a:extLst>
          </p:cNvPr>
          <p:cNvGrpSpPr/>
          <p:nvPr/>
        </p:nvGrpSpPr>
        <p:grpSpPr>
          <a:xfrm>
            <a:off x="6481331" y="2666751"/>
            <a:ext cx="1463040" cy="1463040"/>
            <a:chOff x="1202960" y="2728209"/>
            <a:chExt cx="1463040" cy="146304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2AC15B-FAEA-E4A4-2A7D-F6563F789EAA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0705927-A511-7CAC-B6A8-1F3FAAA2FF94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24BEFCD-02B8-01BA-DD45-2BC2E7255FDA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CDD386-9BD6-01B6-2AFB-A4DBE99DB989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5AC2E7-2736-66D5-66AD-5F0E769E2F98}"/>
              </a:ext>
            </a:extLst>
          </p:cNvPr>
          <p:cNvGrpSpPr/>
          <p:nvPr/>
        </p:nvGrpSpPr>
        <p:grpSpPr>
          <a:xfrm>
            <a:off x="4247630" y="2666751"/>
            <a:ext cx="1463040" cy="1463040"/>
            <a:chOff x="1202960" y="2728209"/>
            <a:chExt cx="1463040" cy="14630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6239A4-3D98-95F3-2AF5-8AAC551E91D6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052B1F-D5B1-64C5-8299-6D32E0B2FBC6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ABE374B-1AB9-A00C-84E8-92C077E4CBD0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CF2A29-C4EE-BB16-003B-64090E05B653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740AE34-821E-E132-7231-94FADF7A32BB}"/>
              </a:ext>
            </a:extLst>
          </p:cNvPr>
          <p:cNvSpPr txBox="1"/>
          <p:nvPr/>
        </p:nvSpPr>
        <p:spPr>
          <a:xfrm>
            <a:off x="2293674" y="433665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Skill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EDC18B-42B0-8D38-EDFA-E7ED4F2A22DF}"/>
              </a:ext>
            </a:extLst>
          </p:cNvPr>
          <p:cNvSpPr txBox="1"/>
          <p:nvPr/>
        </p:nvSpPr>
        <p:spPr>
          <a:xfrm>
            <a:off x="4521950" y="433665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Skill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891384-B3A9-32FB-F0DD-27F18E665D43}"/>
              </a:ext>
            </a:extLst>
          </p:cNvPr>
          <p:cNvSpPr txBox="1"/>
          <p:nvPr/>
        </p:nvSpPr>
        <p:spPr>
          <a:xfrm>
            <a:off x="6750226" y="433665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Skill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974366-0435-E50F-8B20-EC72122F7F6D}"/>
              </a:ext>
            </a:extLst>
          </p:cNvPr>
          <p:cNvSpPr txBox="1"/>
          <p:nvPr/>
        </p:nvSpPr>
        <p:spPr>
          <a:xfrm>
            <a:off x="8978502" y="433665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Skill</a:t>
            </a:r>
          </a:p>
        </p:txBody>
      </p:sp>
    </p:spTree>
    <p:extLst>
      <p:ext uri="{BB962C8B-B14F-4D97-AF65-F5344CB8AC3E}">
        <p14:creationId xmlns:p14="http://schemas.microsoft.com/office/powerpoint/2010/main" val="382255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336A-B870-4974-C6BF-A13FA2E8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EC53-0DDA-8644-4CF5-83C8339EA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860"/>
          </a:xfrm>
        </p:spPr>
        <p:txBody>
          <a:bodyPr/>
          <a:lstStyle/>
          <a:p>
            <a:r>
              <a:rPr lang="en-US" dirty="0"/>
              <a:t>Your core skills are like the wheels of a car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2460DD-196F-EBE2-3D6C-829BFF5DCE40}"/>
              </a:ext>
            </a:extLst>
          </p:cNvPr>
          <p:cNvGrpSpPr/>
          <p:nvPr/>
        </p:nvGrpSpPr>
        <p:grpSpPr>
          <a:xfrm>
            <a:off x="5503806" y="4999502"/>
            <a:ext cx="1463040" cy="1463040"/>
            <a:chOff x="1202960" y="2728209"/>
            <a:chExt cx="1463040" cy="14630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0A905F-9F92-0EB6-F1F6-069DB4CF3014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5B22EC-3581-B65B-F28C-CCD172764958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FC00F6B-A0EF-78E4-7D6D-35CBA22E3023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74342C-ABAD-303D-99AE-B7A1599F540D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DA647-336A-288D-58AA-3BDB97C7027A}"/>
              </a:ext>
            </a:extLst>
          </p:cNvPr>
          <p:cNvGrpSpPr/>
          <p:nvPr/>
        </p:nvGrpSpPr>
        <p:grpSpPr>
          <a:xfrm>
            <a:off x="8715032" y="3503660"/>
            <a:ext cx="1463040" cy="1463040"/>
            <a:chOff x="1202960" y="2728209"/>
            <a:chExt cx="1463040" cy="14630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D2A0EC-F835-E1F1-4A3B-5623D9CF8110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A77CFEF-639B-4C50-045B-03B17E3E1628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CD6F1EF-2367-7CF1-30B2-16BFD013A90D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1EE71C-D247-EC58-37B1-8D865E6437F9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FEEFB9-FB4F-6AA6-CB69-8B9B94BDE7CB}"/>
              </a:ext>
            </a:extLst>
          </p:cNvPr>
          <p:cNvGrpSpPr/>
          <p:nvPr/>
        </p:nvGrpSpPr>
        <p:grpSpPr>
          <a:xfrm>
            <a:off x="6481331" y="3503660"/>
            <a:ext cx="1463040" cy="1463040"/>
            <a:chOff x="1202960" y="2728209"/>
            <a:chExt cx="1463040" cy="146304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2AC15B-FAEA-E4A4-2A7D-F6563F789EAA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0705927-A511-7CAC-B6A8-1F3FAAA2FF94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24BEFCD-02B8-01BA-DD45-2BC2E7255FDA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CDD386-9BD6-01B6-2AFB-A4DBE99DB989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5AC2E7-2736-66D5-66AD-5F0E769E2F98}"/>
              </a:ext>
            </a:extLst>
          </p:cNvPr>
          <p:cNvGrpSpPr/>
          <p:nvPr/>
        </p:nvGrpSpPr>
        <p:grpSpPr>
          <a:xfrm>
            <a:off x="7737507" y="4999502"/>
            <a:ext cx="1463040" cy="1463040"/>
            <a:chOff x="1202960" y="2728209"/>
            <a:chExt cx="1463040" cy="14630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6239A4-3D98-95F3-2AF5-8AAC551E91D6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4052B1F-D5B1-64C5-8299-6D32E0B2FBC6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ABE374B-1AB9-A00C-84E8-92C077E4CBD0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CF2A29-C4EE-BB16-003B-64090E05B653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D76F801-B5CB-4C3A-182C-6353A7C4A6FE}"/>
              </a:ext>
            </a:extLst>
          </p:cNvPr>
          <p:cNvSpPr txBox="1">
            <a:spLocks/>
          </p:cNvSpPr>
          <p:nvPr/>
        </p:nvSpPr>
        <p:spPr>
          <a:xfrm>
            <a:off x="-7165923" y="2634030"/>
            <a:ext cx="3733800" cy="15899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Labour</a:t>
            </a:r>
            <a:r>
              <a:rPr lang="en-US" dirty="0"/>
              <a:t> Market experts know that people usually spend 6 seconds on your resume.</a:t>
            </a:r>
          </a:p>
        </p:txBody>
      </p:sp>
      <p:pic>
        <p:nvPicPr>
          <p:cNvPr id="25" name="Picture 2" descr="Countdown timer GIF - Find on GIFER">
            <a:extLst>
              <a:ext uri="{FF2B5EF4-FFF2-40B4-BE49-F238E27FC236}">
                <a16:creationId xmlns:a16="http://schemas.microsoft.com/office/drawing/2014/main" id="{DED57B09-9D9E-D15D-AE7F-C62A78E88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" b="7848"/>
          <a:stretch/>
        </p:blipFill>
        <p:spPr bwMode="auto">
          <a:xfrm>
            <a:off x="-3162300" y="2581275"/>
            <a:ext cx="3048000" cy="164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66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336A-B870-4974-C6BF-A13FA2E8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EC53-0DDA-8644-4CF5-83C8339EA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0" y="1825625"/>
            <a:ext cx="6715432" cy="544318"/>
          </a:xfrm>
        </p:spPr>
        <p:txBody>
          <a:bodyPr/>
          <a:lstStyle/>
          <a:p>
            <a:r>
              <a:rPr lang="en-US" dirty="0"/>
              <a:t>Your core skills are like the wheels of a car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5782F1B-FF45-A115-F51F-0EC71D0A6FFA}"/>
              </a:ext>
            </a:extLst>
          </p:cNvPr>
          <p:cNvSpPr txBox="1">
            <a:spLocks/>
          </p:cNvSpPr>
          <p:nvPr/>
        </p:nvSpPr>
        <p:spPr>
          <a:xfrm>
            <a:off x="944797" y="1696463"/>
            <a:ext cx="4429157" cy="346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Labor Market experts know that people usually spend </a:t>
            </a:r>
            <a:r>
              <a:rPr lang="en-US" sz="5400" dirty="0">
                <a:solidFill>
                  <a:srgbClr val="C00000"/>
                </a:solidFill>
              </a:rPr>
              <a:t>6 seconds </a:t>
            </a:r>
            <a:r>
              <a:rPr lang="en-US" sz="3200" dirty="0"/>
              <a:t>on your resume.</a:t>
            </a:r>
            <a:endParaRPr lang="en-US" dirty="0"/>
          </a:p>
        </p:txBody>
      </p:sp>
      <p:pic>
        <p:nvPicPr>
          <p:cNvPr id="2050" name="Picture 2" descr="Countdown timer GIF - Find on GIFER">
            <a:extLst>
              <a:ext uri="{FF2B5EF4-FFF2-40B4-BE49-F238E27FC236}">
                <a16:creationId xmlns:a16="http://schemas.microsoft.com/office/drawing/2014/main" id="{56751C6F-1687-068D-AE98-4F7161070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3" b="7380"/>
          <a:stretch/>
        </p:blipFill>
        <p:spPr bwMode="auto">
          <a:xfrm>
            <a:off x="5373954" y="1851473"/>
            <a:ext cx="560011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2573B6-AA9E-2397-18BF-DAB2D7DD1746}"/>
              </a:ext>
            </a:extLst>
          </p:cNvPr>
          <p:cNvSpPr txBox="1"/>
          <p:nvPr/>
        </p:nvSpPr>
        <p:spPr>
          <a:xfrm>
            <a:off x="-3851790" y="1851473"/>
            <a:ext cx="399927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w Cen MT" panose="020B0602020104020603" pitchFamily="34" charset="0"/>
              </a:rPr>
              <a:t>Experts have developed eye-scanning techniques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E5F146-5660-9D31-4992-19EC17AA18B1}"/>
              </a:ext>
            </a:extLst>
          </p:cNvPr>
          <p:cNvGrpSpPr/>
          <p:nvPr/>
        </p:nvGrpSpPr>
        <p:grpSpPr>
          <a:xfrm>
            <a:off x="12229074" y="4999502"/>
            <a:ext cx="1463040" cy="1463040"/>
            <a:chOff x="1202960" y="2728209"/>
            <a:chExt cx="1463040" cy="146304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B088658-D95B-E7DD-7495-E3D5749B57AC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0A6AB2A-0EDE-707E-1452-8CF5C12D9547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354B6BD-4672-A218-D608-E339300CD6A0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298700-885E-F2E5-3991-051B5BE75AF0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C109801-D45B-17F3-47C5-B08F2B4C7605}"/>
              </a:ext>
            </a:extLst>
          </p:cNvPr>
          <p:cNvGrpSpPr/>
          <p:nvPr/>
        </p:nvGrpSpPr>
        <p:grpSpPr>
          <a:xfrm>
            <a:off x="15440300" y="3503660"/>
            <a:ext cx="1463040" cy="1463040"/>
            <a:chOff x="1202960" y="2728209"/>
            <a:chExt cx="1463040" cy="14630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34AD203-8C21-1823-CF05-3DD84120F9EF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4CE4E74-332C-EA38-64E4-D19C3C39D128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D56410D-68AE-2E63-3588-B98773F8ECBC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A67FCF-36B7-6A71-AF2E-CEE0FB54FF90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DCB982-21C8-3A32-BD60-614854FBC904}"/>
              </a:ext>
            </a:extLst>
          </p:cNvPr>
          <p:cNvGrpSpPr/>
          <p:nvPr/>
        </p:nvGrpSpPr>
        <p:grpSpPr>
          <a:xfrm>
            <a:off x="13206599" y="3503660"/>
            <a:ext cx="1463040" cy="1463040"/>
            <a:chOff x="1202960" y="2728209"/>
            <a:chExt cx="1463040" cy="14630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7A34B3-7C52-A195-D2CC-E75B4226C866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D322371-2E4E-5B3D-04B5-807C08F36C13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47540F4-B34D-25F2-A3F4-1643560D228C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D34DC7-E23B-0A63-583E-B6B68DC4933D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FE1772-463F-1E9A-91DE-D3D1071BE098}"/>
              </a:ext>
            </a:extLst>
          </p:cNvPr>
          <p:cNvGrpSpPr/>
          <p:nvPr/>
        </p:nvGrpSpPr>
        <p:grpSpPr>
          <a:xfrm>
            <a:off x="14462775" y="4999502"/>
            <a:ext cx="1463040" cy="1463040"/>
            <a:chOff x="1202960" y="2728209"/>
            <a:chExt cx="1463040" cy="146304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75741B-4512-1518-1DF3-2C9811FC002A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286CF5C-58F7-FCD6-1E59-29C5E7A3FCB3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4C397C5-124A-CB8B-F20B-62E2E9508C6D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9F1CAC-FC84-7FCB-FD4D-9474BE984FF1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312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336A-B870-4974-C6BF-A13FA2E8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Skills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5782F1B-FF45-A115-F51F-0EC71D0A6FFA}"/>
              </a:ext>
            </a:extLst>
          </p:cNvPr>
          <p:cNvSpPr txBox="1">
            <a:spLocks/>
          </p:cNvSpPr>
          <p:nvPr/>
        </p:nvSpPr>
        <p:spPr>
          <a:xfrm>
            <a:off x="-4429157" y="1615280"/>
            <a:ext cx="4429157" cy="346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Labor Market experts know that people usually spend </a:t>
            </a:r>
            <a:r>
              <a:rPr lang="en-US" sz="5400" dirty="0">
                <a:solidFill>
                  <a:srgbClr val="C00000"/>
                </a:solidFill>
              </a:rPr>
              <a:t>6 seconds </a:t>
            </a:r>
            <a:r>
              <a:rPr lang="en-US" sz="3200" dirty="0"/>
              <a:t>on your resume.</a:t>
            </a:r>
            <a:endParaRPr lang="en-US" dirty="0"/>
          </a:p>
        </p:txBody>
      </p:sp>
      <p:pic>
        <p:nvPicPr>
          <p:cNvPr id="2050" name="Picture 2" descr="Countdown timer GIF - Find on GIFER">
            <a:extLst>
              <a:ext uri="{FF2B5EF4-FFF2-40B4-BE49-F238E27FC236}">
                <a16:creationId xmlns:a16="http://schemas.microsoft.com/office/drawing/2014/main" id="{56751C6F-1687-068D-AE98-4F7161070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173" y="1696463"/>
            <a:ext cx="5600116" cy="346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A5FF5E-A64F-9A75-1C33-E8433E4C6ECF}"/>
              </a:ext>
            </a:extLst>
          </p:cNvPr>
          <p:cNvSpPr txBox="1"/>
          <p:nvPr/>
        </p:nvSpPr>
        <p:spPr>
          <a:xfrm>
            <a:off x="838199" y="1851473"/>
            <a:ext cx="399927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w Cen MT" panose="020B0602020104020603" pitchFamily="34" charset="0"/>
              </a:rPr>
              <a:t>Experts have developed eye-scanning techniques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9EC882-82A7-34DB-54E0-AAEF5F86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71" y="583640"/>
            <a:ext cx="6375367" cy="6013739"/>
          </a:xfrm>
          <a:prstGeom prst="rect">
            <a:avLst/>
          </a:prstGeom>
        </p:spPr>
      </p:pic>
      <p:sp>
        <p:nvSpPr>
          <p:cNvPr id="31" name="Frame 30">
            <a:extLst>
              <a:ext uri="{FF2B5EF4-FFF2-40B4-BE49-F238E27FC236}">
                <a16:creationId xmlns:a16="http://schemas.microsoft.com/office/drawing/2014/main" id="{535ECB22-AD8A-AB5C-98FA-7B5A60D26D69}"/>
              </a:ext>
            </a:extLst>
          </p:cNvPr>
          <p:cNvSpPr/>
          <p:nvPr/>
        </p:nvSpPr>
        <p:spPr>
          <a:xfrm>
            <a:off x="5675671" y="711199"/>
            <a:ext cx="2757129" cy="423334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C380312B-4AD8-53C0-A4E9-359A71823524}"/>
              </a:ext>
            </a:extLst>
          </p:cNvPr>
          <p:cNvSpPr/>
          <p:nvPr/>
        </p:nvSpPr>
        <p:spPr>
          <a:xfrm>
            <a:off x="9147004" y="754091"/>
            <a:ext cx="2757129" cy="423334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1D575CB-463D-3727-F6BF-7CF6BD004291}"/>
              </a:ext>
            </a:extLst>
          </p:cNvPr>
          <p:cNvSpPr/>
          <p:nvPr/>
        </p:nvSpPr>
        <p:spPr>
          <a:xfrm>
            <a:off x="5839542" y="1162850"/>
            <a:ext cx="6064591" cy="869150"/>
          </a:xfrm>
          <a:prstGeom prst="frame">
            <a:avLst>
              <a:gd name="adj1" fmla="val 636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BEC1794D-2FAC-0236-58C9-5D415A647B87}"/>
              </a:ext>
            </a:extLst>
          </p:cNvPr>
          <p:cNvSpPr/>
          <p:nvPr/>
        </p:nvSpPr>
        <p:spPr>
          <a:xfrm>
            <a:off x="5831058" y="2075989"/>
            <a:ext cx="6064591" cy="869150"/>
          </a:xfrm>
          <a:prstGeom prst="frame">
            <a:avLst>
              <a:gd name="adj1" fmla="val 636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F0575DF-E901-0956-8F71-F21C0C92D8E1}"/>
              </a:ext>
            </a:extLst>
          </p:cNvPr>
          <p:cNvSpPr/>
          <p:nvPr/>
        </p:nvSpPr>
        <p:spPr>
          <a:xfrm>
            <a:off x="5675670" y="3136149"/>
            <a:ext cx="2757129" cy="423334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2EAE6A5-367D-3A3C-6D60-279F6A5A07F2}"/>
              </a:ext>
            </a:extLst>
          </p:cNvPr>
          <p:cNvSpPr/>
          <p:nvPr/>
        </p:nvSpPr>
        <p:spPr>
          <a:xfrm>
            <a:off x="5675669" y="4756198"/>
            <a:ext cx="2757129" cy="423334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3196C3-782F-622E-ABA5-2A2ED306B982}"/>
              </a:ext>
            </a:extLst>
          </p:cNvPr>
          <p:cNvSpPr txBox="1"/>
          <p:nvPr/>
        </p:nvSpPr>
        <p:spPr>
          <a:xfrm>
            <a:off x="838199" y="3911129"/>
            <a:ext cx="3999271" cy="26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w Cen MT" panose="020B0602020104020603" pitchFamily="34" charset="0"/>
              </a:rPr>
              <a:t>Their eyes tend to gravitate toward particular areas of your resume.</a:t>
            </a:r>
          </a:p>
        </p:txBody>
      </p:sp>
    </p:spTree>
    <p:extLst>
      <p:ext uri="{BB962C8B-B14F-4D97-AF65-F5344CB8AC3E}">
        <p14:creationId xmlns:p14="http://schemas.microsoft.com/office/powerpoint/2010/main" val="151895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336A-B870-4974-C6BF-A13FA2E8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Skills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9EC882-82A7-34DB-54E0-AAEF5F86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71" y="583640"/>
            <a:ext cx="6375367" cy="6013739"/>
          </a:xfrm>
          <a:prstGeom prst="rect">
            <a:avLst/>
          </a:prstGeom>
        </p:spPr>
      </p:pic>
      <p:sp>
        <p:nvSpPr>
          <p:cNvPr id="31" name="Frame 30">
            <a:extLst>
              <a:ext uri="{FF2B5EF4-FFF2-40B4-BE49-F238E27FC236}">
                <a16:creationId xmlns:a16="http://schemas.microsoft.com/office/drawing/2014/main" id="{535ECB22-AD8A-AB5C-98FA-7B5A60D26D69}"/>
              </a:ext>
            </a:extLst>
          </p:cNvPr>
          <p:cNvSpPr/>
          <p:nvPr/>
        </p:nvSpPr>
        <p:spPr>
          <a:xfrm>
            <a:off x="5675671" y="711199"/>
            <a:ext cx="2757129" cy="423334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C380312B-4AD8-53C0-A4E9-359A71823524}"/>
              </a:ext>
            </a:extLst>
          </p:cNvPr>
          <p:cNvSpPr/>
          <p:nvPr/>
        </p:nvSpPr>
        <p:spPr>
          <a:xfrm>
            <a:off x="9147004" y="754091"/>
            <a:ext cx="2757129" cy="423334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1D575CB-463D-3727-F6BF-7CF6BD004291}"/>
              </a:ext>
            </a:extLst>
          </p:cNvPr>
          <p:cNvSpPr/>
          <p:nvPr/>
        </p:nvSpPr>
        <p:spPr>
          <a:xfrm>
            <a:off x="5839542" y="1162850"/>
            <a:ext cx="6064591" cy="869150"/>
          </a:xfrm>
          <a:prstGeom prst="frame">
            <a:avLst>
              <a:gd name="adj1" fmla="val 636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BEC1794D-2FAC-0236-58C9-5D415A647B87}"/>
              </a:ext>
            </a:extLst>
          </p:cNvPr>
          <p:cNvSpPr/>
          <p:nvPr/>
        </p:nvSpPr>
        <p:spPr>
          <a:xfrm>
            <a:off x="5831058" y="2075989"/>
            <a:ext cx="6064591" cy="869150"/>
          </a:xfrm>
          <a:prstGeom prst="frame">
            <a:avLst>
              <a:gd name="adj1" fmla="val 636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F0575DF-E901-0956-8F71-F21C0C92D8E1}"/>
              </a:ext>
            </a:extLst>
          </p:cNvPr>
          <p:cNvSpPr/>
          <p:nvPr/>
        </p:nvSpPr>
        <p:spPr>
          <a:xfrm>
            <a:off x="5675670" y="3136149"/>
            <a:ext cx="2757129" cy="423334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2EAE6A5-367D-3A3C-6D60-279F6A5A07F2}"/>
              </a:ext>
            </a:extLst>
          </p:cNvPr>
          <p:cNvSpPr/>
          <p:nvPr/>
        </p:nvSpPr>
        <p:spPr>
          <a:xfrm>
            <a:off x="5675669" y="4756198"/>
            <a:ext cx="2757129" cy="423334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3196C3-782F-622E-ABA5-2A2ED306B982}"/>
              </a:ext>
            </a:extLst>
          </p:cNvPr>
          <p:cNvSpPr txBox="1"/>
          <p:nvPr/>
        </p:nvSpPr>
        <p:spPr>
          <a:xfrm>
            <a:off x="838200" y="1177425"/>
            <a:ext cx="3434256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w Cen MT" panose="020B0602020104020603" pitchFamily="34" charset="0"/>
              </a:rPr>
              <a:t>Their eyes tend to gravitate toward particular areas of your resume.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7B5D0-DEE0-2D93-8B76-D2C30028D983}"/>
              </a:ext>
            </a:extLst>
          </p:cNvPr>
          <p:cNvSpPr txBox="1"/>
          <p:nvPr/>
        </p:nvSpPr>
        <p:spPr>
          <a:xfrm>
            <a:off x="838198" y="3371626"/>
            <a:ext cx="3999271" cy="32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w Cen MT" panose="020B0602020104020603" pitchFamily="34" charset="0"/>
              </a:rPr>
              <a:t>These areas on your resume should </a:t>
            </a:r>
            <a:r>
              <a:rPr lang="en-US" sz="2800" dirty="0">
                <a:highlight>
                  <a:srgbClr val="FFFF00"/>
                </a:highlight>
                <a:latin typeface="Tw Cen MT" panose="020B0602020104020603" pitchFamily="34" charset="0"/>
              </a:rPr>
              <a:t>shout that I have the skills</a:t>
            </a:r>
            <a:r>
              <a:rPr lang="en-US" sz="2800" dirty="0">
                <a:latin typeface="Tw Cen MT" panose="020B0602020104020603" pitchFamily="34" charset="0"/>
              </a:rPr>
              <a:t> that your organization needs to thrive.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A5C7F9-1694-0807-1D59-177DF12938A9}"/>
              </a:ext>
            </a:extLst>
          </p:cNvPr>
          <p:cNvGrpSpPr/>
          <p:nvPr/>
        </p:nvGrpSpPr>
        <p:grpSpPr>
          <a:xfrm>
            <a:off x="-1828389" y="3293158"/>
            <a:ext cx="1463040" cy="1463040"/>
            <a:chOff x="1202960" y="2728209"/>
            <a:chExt cx="1463040" cy="14630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7054D1D-68B6-9307-DC31-5E0C9AFCC7A3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D315B2-DDFA-FBAA-A270-466FD79CEEB1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6EC6BE7-B655-919C-2CC6-EB63122D5EF1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7E1AA0-0F92-1411-3A26-1B21D607DA93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525E93A-276F-39E6-2F93-795BADE9CC92}"/>
              </a:ext>
            </a:extLst>
          </p:cNvPr>
          <p:cNvGrpSpPr/>
          <p:nvPr/>
        </p:nvGrpSpPr>
        <p:grpSpPr>
          <a:xfrm>
            <a:off x="12192000" y="2510564"/>
            <a:ext cx="1463040" cy="1463040"/>
            <a:chOff x="1202960" y="2728209"/>
            <a:chExt cx="1463040" cy="14630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A75C4BE-E116-BDE7-DEE7-B05A9701FDB5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99BC3-82A3-750A-4E59-F15925FC00ED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23735EE-A123-C8E0-5E1C-6AC4BDA337F5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5A8954-B0A4-1CCD-2D3B-2C2A5217FCA7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9F39AA-9DBE-745C-1F70-0A162A37818A}"/>
              </a:ext>
            </a:extLst>
          </p:cNvPr>
          <p:cNvGrpSpPr/>
          <p:nvPr/>
        </p:nvGrpSpPr>
        <p:grpSpPr>
          <a:xfrm>
            <a:off x="12133159" y="6546383"/>
            <a:ext cx="1463040" cy="1463040"/>
            <a:chOff x="1202960" y="2728209"/>
            <a:chExt cx="1463040" cy="146304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53189E0-3D83-C167-0CB6-D130532A8F51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4A605F1-A22B-2283-88C7-EDB324F40DD3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A163F0-199B-7977-AD96-B0CC29180BDC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A7312C-F662-1D75-9395-ECBDA71A76B5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95F2A4-D0E9-2826-69FB-D2702B89FF7E}"/>
              </a:ext>
            </a:extLst>
          </p:cNvPr>
          <p:cNvGrpSpPr/>
          <p:nvPr/>
        </p:nvGrpSpPr>
        <p:grpSpPr>
          <a:xfrm>
            <a:off x="1823808" y="7357332"/>
            <a:ext cx="1463040" cy="1463040"/>
            <a:chOff x="1202960" y="2728209"/>
            <a:chExt cx="1463040" cy="14630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954FF6-F0C9-1E4B-D3FB-9EE6452951FE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87A6328-E17F-3AB8-61F3-BE375750DDBF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2C2929B-4394-9AB5-B4A1-A258F4BF2605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90653B-B8A8-8616-3805-53DD035741CB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212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336A-B870-4974-C6BF-A13FA2E8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Skills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9EC882-82A7-34DB-54E0-AAEF5F86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71" y="583640"/>
            <a:ext cx="6375367" cy="601373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D584AA-2C7F-A767-B405-B30078482E56}"/>
              </a:ext>
            </a:extLst>
          </p:cNvPr>
          <p:cNvGrpSpPr/>
          <p:nvPr/>
        </p:nvGrpSpPr>
        <p:grpSpPr>
          <a:xfrm>
            <a:off x="345132" y="3799926"/>
            <a:ext cx="1463040" cy="1463040"/>
            <a:chOff x="1202960" y="2728209"/>
            <a:chExt cx="1463040" cy="14630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81D9C1-C10B-F45B-B8BB-08D1419573D6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277EACC-7398-B969-0D12-AFE27D879AFB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6D8081-CAE9-772B-132C-B92CCE48104E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B563AC-EBA5-0EB7-4119-616F45D5C271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16C8F9-0F94-51B7-BB21-37565364B5AD}"/>
              </a:ext>
            </a:extLst>
          </p:cNvPr>
          <p:cNvGrpSpPr/>
          <p:nvPr/>
        </p:nvGrpSpPr>
        <p:grpSpPr>
          <a:xfrm>
            <a:off x="2138574" y="1994052"/>
            <a:ext cx="1463040" cy="1463040"/>
            <a:chOff x="1202960" y="2728209"/>
            <a:chExt cx="1463040" cy="14630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EAA305-2C48-A1C7-2211-83F136848486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9F477A-7F1D-45A2-1067-D631D1AF85C5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CA327A2-87D2-8380-04B8-C5877326EC7A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5A2292-FB66-90DE-9E7C-00A4E6BD9626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49C393-194B-9DB2-F379-715F16936685}"/>
              </a:ext>
            </a:extLst>
          </p:cNvPr>
          <p:cNvGrpSpPr/>
          <p:nvPr/>
        </p:nvGrpSpPr>
        <p:grpSpPr>
          <a:xfrm>
            <a:off x="3907123" y="3781910"/>
            <a:ext cx="1463040" cy="1463040"/>
            <a:chOff x="1202960" y="2728209"/>
            <a:chExt cx="1463040" cy="146304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B427CA-67B1-6863-9849-B8CBEED981E1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2A23CC4-8444-7BEF-7B8E-FCD30F1AE288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46EF67-A0DB-05AC-A8A8-12254E572797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C98D2B-F462-A2B8-C1A3-614391317C26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DA3BED-EB49-8B74-F1DE-19E0C1A50347}"/>
              </a:ext>
            </a:extLst>
          </p:cNvPr>
          <p:cNvSpPr/>
          <p:nvPr/>
        </p:nvSpPr>
        <p:spPr>
          <a:xfrm>
            <a:off x="1962150" y="3590509"/>
            <a:ext cx="1844629" cy="180445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0ECB05-50A7-7482-2572-C32724E0BB11}"/>
              </a:ext>
            </a:extLst>
          </p:cNvPr>
          <p:cNvGrpSpPr/>
          <p:nvPr/>
        </p:nvGrpSpPr>
        <p:grpSpPr>
          <a:xfrm>
            <a:off x="2138574" y="5394960"/>
            <a:ext cx="1463040" cy="1463040"/>
            <a:chOff x="1202960" y="2728209"/>
            <a:chExt cx="1463040" cy="14630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4021A8-C169-0868-77EC-5A7B228988C3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D61E906-657C-E7CD-EDE2-75E447D8A3B2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96B6365-75AB-CC96-A25C-40791F621FC4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A46E9A-12C9-9CFD-AB5D-8DBB4740B94C}"/>
                </a:ext>
              </a:extLst>
            </p:cNvPr>
            <p:cNvSpPr txBox="1"/>
            <p:nvPr/>
          </p:nvSpPr>
          <p:spPr>
            <a:xfrm>
              <a:off x="1679647" y="2967335"/>
              <a:ext cx="509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Tw Cen MT" panose="020B0602020104020603" pitchFamily="34" charset="0"/>
                </a:rPr>
                <a:t>2</a:t>
              </a:r>
            </a:p>
          </p:txBody>
        </p:sp>
      </p:grpSp>
      <p:pic>
        <p:nvPicPr>
          <p:cNvPr id="25" name="Graphic 24" descr="Male profile with solid fill">
            <a:extLst>
              <a:ext uri="{FF2B5EF4-FFF2-40B4-BE49-F238E27FC236}">
                <a16:creationId xmlns:a16="http://schemas.microsoft.com/office/drawing/2014/main" id="{072D6388-9D8E-7DF4-9064-958568F39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1652" y="3384599"/>
            <a:ext cx="2336885" cy="23368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C92697F-EC2D-1E1E-18D0-55CF34FC45EB}"/>
              </a:ext>
            </a:extLst>
          </p:cNvPr>
          <p:cNvSpPr txBox="1"/>
          <p:nvPr/>
        </p:nvSpPr>
        <p:spPr>
          <a:xfrm>
            <a:off x="-3032075" y="3429000"/>
            <a:ext cx="2989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0"/>
              </a:rPr>
              <a:t>Place your relevant skills in these areas</a:t>
            </a:r>
          </a:p>
        </p:txBody>
      </p:sp>
    </p:spTree>
    <p:extLst>
      <p:ext uri="{BB962C8B-B14F-4D97-AF65-F5344CB8AC3E}">
        <p14:creationId xmlns:p14="http://schemas.microsoft.com/office/powerpoint/2010/main" val="340187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336A-B870-4974-C6BF-A13FA2E8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Skills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9EC882-82A7-34DB-54E0-AAEF5F86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71" y="583640"/>
            <a:ext cx="6375367" cy="601373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D584AA-2C7F-A767-B405-B30078482E56}"/>
              </a:ext>
            </a:extLst>
          </p:cNvPr>
          <p:cNvGrpSpPr/>
          <p:nvPr/>
        </p:nvGrpSpPr>
        <p:grpSpPr>
          <a:xfrm>
            <a:off x="5935309" y="1110722"/>
            <a:ext cx="910590" cy="910590"/>
            <a:chOff x="1202960" y="2728209"/>
            <a:chExt cx="1463040" cy="14630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81D9C1-C10B-F45B-B8BB-08D1419573D6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277EACC-7398-B969-0D12-AFE27D879AFB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6D8081-CAE9-772B-132C-B92CCE48104E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B563AC-EBA5-0EB7-4119-616F45D5C271}"/>
                </a:ext>
              </a:extLst>
            </p:cNvPr>
            <p:cNvSpPr txBox="1"/>
            <p:nvPr/>
          </p:nvSpPr>
          <p:spPr>
            <a:xfrm>
              <a:off x="1679647" y="2967335"/>
              <a:ext cx="509664" cy="939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16C8F9-0F94-51B7-BB21-37565364B5AD}"/>
              </a:ext>
            </a:extLst>
          </p:cNvPr>
          <p:cNvGrpSpPr/>
          <p:nvPr/>
        </p:nvGrpSpPr>
        <p:grpSpPr>
          <a:xfrm>
            <a:off x="9301803" y="2143613"/>
            <a:ext cx="910590" cy="910590"/>
            <a:chOff x="1202960" y="2728209"/>
            <a:chExt cx="1463040" cy="14630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EAA305-2C48-A1C7-2211-83F136848486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9F477A-7F1D-45A2-1067-D631D1AF85C5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CA327A2-87D2-8380-04B8-C5877326EC7A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5A2292-FB66-90DE-9E7C-00A4E6BD9626}"/>
                </a:ext>
              </a:extLst>
            </p:cNvPr>
            <p:cNvSpPr txBox="1"/>
            <p:nvPr/>
          </p:nvSpPr>
          <p:spPr>
            <a:xfrm>
              <a:off x="1679647" y="2967335"/>
              <a:ext cx="509664" cy="939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49C393-194B-9DB2-F379-715F16936685}"/>
              </a:ext>
            </a:extLst>
          </p:cNvPr>
          <p:cNvGrpSpPr/>
          <p:nvPr/>
        </p:nvGrpSpPr>
        <p:grpSpPr>
          <a:xfrm>
            <a:off x="7338125" y="2148979"/>
            <a:ext cx="910590" cy="910590"/>
            <a:chOff x="1202960" y="2728209"/>
            <a:chExt cx="1463040" cy="146304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B427CA-67B1-6863-9849-B8CBEED981E1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2A23CC4-8444-7BEF-7B8E-FCD30F1AE288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46EF67-A0DB-05AC-A8A8-12254E572797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C98D2B-F462-A2B8-C1A3-614391317C26}"/>
                </a:ext>
              </a:extLst>
            </p:cNvPr>
            <p:cNvSpPr txBox="1"/>
            <p:nvPr/>
          </p:nvSpPr>
          <p:spPr>
            <a:xfrm>
              <a:off x="1679647" y="2967335"/>
              <a:ext cx="509664" cy="939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DA3BED-EB49-8B74-F1DE-19E0C1A50347}"/>
              </a:ext>
            </a:extLst>
          </p:cNvPr>
          <p:cNvSpPr/>
          <p:nvPr/>
        </p:nvSpPr>
        <p:spPr>
          <a:xfrm>
            <a:off x="-806862" y="5194576"/>
            <a:ext cx="711877" cy="696372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0ECB05-50A7-7482-2572-C32724E0BB11}"/>
              </a:ext>
            </a:extLst>
          </p:cNvPr>
          <p:cNvGrpSpPr/>
          <p:nvPr/>
        </p:nvGrpSpPr>
        <p:grpSpPr>
          <a:xfrm>
            <a:off x="10046737" y="1135034"/>
            <a:ext cx="910590" cy="910590"/>
            <a:chOff x="1202960" y="2728209"/>
            <a:chExt cx="1463040" cy="14630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4021A8-C169-0868-77EC-5A7B228988C3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D61E906-657C-E7CD-EDE2-75E447D8A3B2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96B6365-75AB-CC96-A25C-40791F621FC4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A46E9A-12C9-9CFD-AB5D-8DBB4740B94C}"/>
                </a:ext>
              </a:extLst>
            </p:cNvPr>
            <p:cNvSpPr txBox="1"/>
            <p:nvPr/>
          </p:nvSpPr>
          <p:spPr>
            <a:xfrm>
              <a:off x="1679647" y="2967335"/>
              <a:ext cx="509664" cy="939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Tw Cen MT" panose="020B0602020104020603" pitchFamily="34" charset="0"/>
                </a:rPr>
                <a:t>2</a:t>
              </a:r>
            </a:p>
          </p:txBody>
        </p:sp>
      </p:grpSp>
      <p:pic>
        <p:nvPicPr>
          <p:cNvPr id="25" name="Graphic 24" descr="Male profile with solid fill">
            <a:extLst>
              <a:ext uri="{FF2B5EF4-FFF2-40B4-BE49-F238E27FC236}">
                <a16:creationId xmlns:a16="http://schemas.microsoft.com/office/drawing/2014/main" id="{072D6388-9D8E-7DF4-9064-958568F39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01848" y="5091838"/>
            <a:ext cx="901848" cy="90184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B325E7-E9A0-AFA8-2AFB-5714DEEF8970}"/>
              </a:ext>
            </a:extLst>
          </p:cNvPr>
          <p:cNvGrpSpPr/>
          <p:nvPr/>
        </p:nvGrpSpPr>
        <p:grpSpPr>
          <a:xfrm>
            <a:off x="6096000" y="3652464"/>
            <a:ext cx="910590" cy="910590"/>
            <a:chOff x="1202960" y="2728209"/>
            <a:chExt cx="1463040" cy="146304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83A9FB-73C6-4FB5-CF31-AC9D5B6C888F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990EEBE-DE5D-9351-6880-A8EC4ABAE11E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55A3E92-BC17-9156-84E5-DDAD24954995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A5F041-0C02-2D05-833C-4A7A2D7AE224}"/>
                </a:ext>
              </a:extLst>
            </p:cNvPr>
            <p:cNvSpPr txBox="1"/>
            <p:nvPr/>
          </p:nvSpPr>
          <p:spPr>
            <a:xfrm>
              <a:off x="1679647" y="2967335"/>
              <a:ext cx="509664" cy="939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C2CA1B-D6F6-6574-6D98-94E1B2B79CE2}"/>
              </a:ext>
            </a:extLst>
          </p:cNvPr>
          <p:cNvGrpSpPr/>
          <p:nvPr/>
        </p:nvGrpSpPr>
        <p:grpSpPr>
          <a:xfrm>
            <a:off x="8295054" y="3678485"/>
            <a:ext cx="910590" cy="910590"/>
            <a:chOff x="1202960" y="2728209"/>
            <a:chExt cx="1463040" cy="146304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881B3AC-C5F4-A4B8-4DD8-4A5D33FCF211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8F2F94-6871-47ED-7372-68B568B9F813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B4B3C3B-37D3-F040-39E9-C542050118D4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27AB7C-318D-D19B-11EC-F3135C6CA346}"/>
                </a:ext>
              </a:extLst>
            </p:cNvPr>
            <p:cNvSpPr txBox="1"/>
            <p:nvPr/>
          </p:nvSpPr>
          <p:spPr>
            <a:xfrm>
              <a:off x="1679647" y="2967335"/>
              <a:ext cx="509664" cy="939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98102E-CFC8-2421-480B-588BDE5C6ACF}"/>
              </a:ext>
            </a:extLst>
          </p:cNvPr>
          <p:cNvGrpSpPr/>
          <p:nvPr/>
        </p:nvGrpSpPr>
        <p:grpSpPr>
          <a:xfrm>
            <a:off x="7681152" y="5414010"/>
            <a:ext cx="910590" cy="910590"/>
            <a:chOff x="1202960" y="2728209"/>
            <a:chExt cx="1463040" cy="146304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8A10EE2-4FC3-6F68-DBBE-3A0D38BFA0AE}"/>
                </a:ext>
              </a:extLst>
            </p:cNvPr>
            <p:cNvGrpSpPr/>
            <p:nvPr/>
          </p:nvGrpSpPr>
          <p:grpSpPr>
            <a:xfrm>
              <a:off x="1202960" y="2728209"/>
              <a:ext cx="1463040" cy="1463040"/>
              <a:chOff x="1202960" y="2728209"/>
              <a:chExt cx="1463040" cy="146304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F11F687-B6DD-241A-A9F9-5F3C745B69CD}"/>
                  </a:ext>
                </a:extLst>
              </p:cNvPr>
              <p:cNvSpPr/>
              <p:nvPr/>
            </p:nvSpPr>
            <p:spPr>
              <a:xfrm>
                <a:off x="1202960" y="2728209"/>
                <a:ext cx="1463040" cy="146304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EE7815E-539B-9B9C-F113-23AAA11D11D5}"/>
                  </a:ext>
                </a:extLst>
              </p:cNvPr>
              <p:cNvSpPr/>
              <p:nvPr/>
            </p:nvSpPr>
            <p:spPr>
              <a:xfrm>
                <a:off x="1409825" y="2935074"/>
                <a:ext cx="1049311" cy="104931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DD3A3E-BD69-C7C5-7A83-D7156FFC7223}"/>
                </a:ext>
              </a:extLst>
            </p:cNvPr>
            <p:cNvSpPr txBox="1"/>
            <p:nvPr/>
          </p:nvSpPr>
          <p:spPr>
            <a:xfrm>
              <a:off x="1679647" y="2967335"/>
              <a:ext cx="509664" cy="939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DD79BF5-3F77-4E63-DD1D-AD4CBACF27D2}"/>
              </a:ext>
            </a:extLst>
          </p:cNvPr>
          <p:cNvSpPr txBox="1"/>
          <p:nvPr/>
        </p:nvSpPr>
        <p:spPr>
          <a:xfrm>
            <a:off x="915811" y="3429000"/>
            <a:ext cx="2989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0"/>
              </a:rPr>
              <a:t>Place your relevant skills in these areas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AC5E91A-D93A-50EF-6830-5B0440FB0014}"/>
              </a:ext>
            </a:extLst>
          </p:cNvPr>
          <p:cNvCxnSpPr>
            <a:cxnSpLocks/>
            <a:stCxn id="41" idx="0"/>
            <a:endCxn id="7" idx="2"/>
          </p:cNvCxnSpPr>
          <p:nvPr/>
        </p:nvCxnSpPr>
        <p:spPr>
          <a:xfrm rot="5400000" flipH="1" flipV="1">
            <a:off x="3241496" y="735188"/>
            <a:ext cx="1862983" cy="3524643"/>
          </a:xfrm>
          <a:prstGeom prst="curvedConnector2">
            <a:avLst/>
          </a:prstGeom>
          <a:ln w="28575">
            <a:solidFill>
              <a:schemeClr val="tx1">
                <a:alpha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3AB5305F-9706-47D9-89A5-AA1D3A0F3ACA}"/>
              </a:ext>
            </a:extLst>
          </p:cNvPr>
          <p:cNvCxnSpPr>
            <a:cxnSpLocks/>
            <a:stCxn id="41" idx="0"/>
            <a:endCxn id="22" idx="7"/>
          </p:cNvCxnSpPr>
          <p:nvPr/>
        </p:nvCxnSpPr>
        <p:spPr>
          <a:xfrm rot="5400000" flipH="1" flipV="1">
            <a:off x="5537014" y="-1857960"/>
            <a:ext cx="2160613" cy="8413308"/>
          </a:xfrm>
          <a:prstGeom prst="curvedConnector3">
            <a:avLst>
              <a:gd name="adj1" fmla="val 116752"/>
            </a:avLst>
          </a:prstGeom>
          <a:ln w="28575">
            <a:solidFill>
              <a:schemeClr val="tx1">
                <a:alpha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32C373B6-E601-24A5-C55C-69F1F74DED41}"/>
              </a:ext>
            </a:extLst>
          </p:cNvPr>
          <p:cNvCxnSpPr>
            <a:cxnSpLocks/>
            <a:stCxn id="41" idx="3"/>
            <a:endCxn id="39" idx="2"/>
          </p:cNvCxnSpPr>
          <p:nvPr/>
        </p:nvCxnSpPr>
        <p:spPr>
          <a:xfrm>
            <a:off x="3905520" y="3906054"/>
            <a:ext cx="3775632" cy="196325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alpha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116D592D-F4D9-B76F-98B9-85E8B513711A}"/>
              </a:ext>
            </a:extLst>
          </p:cNvPr>
          <p:cNvCxnSpPr>
            <a:cxnSpLocks/>
            <a:stCxn id="41" idx="3"/>
            <a:endCxn id="28" idx="0"/>
          </p:cNvCxnSpPr>
          <p:nvPr/>
        </p:nvCxnSpPr>
        <p:spPr>
          <a:xfrm flipV="1">
            <a:off x="3905520" y="3652464"/>
            <a:ext cx="2645775" cy="253590"/>
          </a:xfrm>
          <a:prstGeom prst="curvedConnector4">
            <a:avLst>
              <a:gd name="adj1" fmla="val 41396"/>
              <a:gd name="adj2" fmla="val 278266"/>
            </a:avLst>
          </a:prstGeom>
          <a:ln w="28575">
            <a:solidFill>
              <a:schemeClr val="tx1">
                <a:alpha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1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FAA01C5-89D3-39F1-6A0B-CD4B2A1B971B}"/>
              </a:ext>
            </a:extLst>
          </p:cNvPr>
          <p:cNvSpPr/>
          <p:nvPr/>
        </p:nvSpPr>
        <p:spPr>
          <a:xfrm>
            <a:off x="130629" y="5965371"/>
            <a:ext cx="2989943" cy="609600"/>
          </a:xfrm>
          <a:prstGeom prst="ellipse">
            <a:avLst/>
          </a:prstGeom>
          <a:gradFill flip="none" rotWithShape="1">
            <a:gsLst>
              <a:gs pos="61000">
                <a:srgbClr val="000000">
                  <a:alpha val="55000"/>
                </a:srgbClr>
              </a:gs>
              <a:gs pos="100000">
                <a:schemeClr val="tx1">
                  <a:alpha val="0"/>
                </a:schemeClr>
              </a:gs>
              <a:gs pos="22000">
                <a:schemeClr val="tx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01BDB-698C-8694-FEA2-D13587E4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an example!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3E3F4C-AA50-C8E9-253D-45FBD0C0E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1" t="7297" r="52135" b="50018"/>
          <a:stretch/>
        </p:blipFill>
        <p:spPr>
          <a:xfrm>
            <a:off x="838200" y="2410093"/>
            <a:ext cx="1804987" cy="355527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684367-3C09-99DA-F87A-D329C24AA9BF}"/>
              </a:ext>
            </a:extLst>
          </p:cNvPr>
          <p:cNvSpPr/>
          <p:nvPr/>
        </p:nvSpPr>
        <p:spPr>
          <a:xfrm>
            <a:off x="3120572" y="1586184"/>
            <a:ext cx="13773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 pitchFamily="34" charset="0"/>
              </a:rPr>
              <a:t>Harry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90FACA1-49A2-DDA1-B356-6A1DD529AA2A}"/>
              </a:ext>
            </a:extLst>
          </p:cNvPr>
          <p:cNvCxnSpPr>
            <a:stCxn id="7" idx="1"/>
            <a:endCxn id="5" idx="0"/>
          </p:cNvCxnSpPr>
          <p:nvPr/>
        </p:nvCxnSpPr>
        <p:spPr>
          <a:xfrm rot="10800000" flipV="1">
            <a:off x="1740694" y="1940127"/>
            <a:ext cx="1379878" cy="4699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50984D-F8A6-EF70-5B1E-89C16009F37C}"/>
              </a:ext>
            </a:extLst>
          </p:cNvPr>
          <p:cNvSpPr txBox="1"/>
          <p:nvPr/>
        </p:nvSpPr>
        <p:spPr>
          <a:xfrm>
            <a:off x="3021047" y="1722059"/>
            <a:ext cx="664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is looking for a web developer role</a:t>
            </a:r>
          </a:p>
        </p:txBody>
      </p:sp>
      <p:pic>
        <p:nvPicPr>
          <p:cNvPr id="13" name="Picture 2" descr="Computer Table PNG Images, Transparent Computer Table Image Download -  PNGitem">
            <a:extLst>
              <a:ext uri="{FF2B5EF4-FFF2-40B4-BE49-F238E27FC236}">
                <a16:creationId xmlns:a16="http://schemas.microsoft.com/office/drawing/2014/main" id="{B7617C57-45BC-CB34-2972-E4D2BCA8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247" y="3603171"/>
            <a:ext cx="23907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09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11354 -3.7037E-7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/>
      <p:bldP spid="7" grpId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1BDB-698C-8694-FEA2-D13587E4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an example!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CBC9EE8-4B8C-B5DB-9DC8-ED380D8D1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1" t="7297" r="52135" b="50018"/>
          <a:stretch/>
        </p:blipFill>
        <p:spPr>
          <a:xfrm>
            <a:off x="838200" y="2410093"/>
            <a:ext cx="1804987" cy="3555278"/>
          </a:xfrm>
        </p:spPr>
      </p:pic>
      <p:pic>
        <p:nvPicPr>
          <p:cNvPr id="3074" name="Picture 2" descr="Computer Table PNG Images, Transparent Computer Table Image Download -  PNGitem">
            <a:extLst>
              <a:ext uri="{FF2B5EF4-FFF2-40B4-BE49-F238E27FC236}">
                <a16:creationId xmlns:a16="http://schemas.microsoft.com/office/drawing/2014/main" id="{42E07530-1A8B-59A7-943E-D7C29B6F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58" y="3429000"/>
            <a:ext cx="23907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444BF4-98B7-BBFF-3457-DA14918CBC63}"/>
              </a:ext>
            </a:extLst>
          </p:cNvPr>
          <p:cNvSpPr txBox="1"/>
          <p:nvPr/>
        </p:nvSpPr>
        <p:spPr>
          <a:xfrm>
            <a:off x="1970029" y="1371523"/>
            <a:ext cx="44688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He went online on a job portal to look for a job and checked the job description posted by the companies.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6181F6-D174-A39B-A027-C7D6100E0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290" y="993697"/>
            <a:ext cx="6020709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8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1BDB-698C-8694-FEA2-D13587E4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an example!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CBC9EE8-4B8C-B5DB-9DC8-ED380D8D1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1" t="7297" r="52135" b="50018"/>
          <a:stretch/>
        </p:blipFill>
        <p:spPr>
          <a:xfrm>
            <a:off x="838200" y="2410093"/>
            <a:ext cx="1804987" cy="3555278"/>
          </a:xfrm>
        </p:spPr>
      </p:pic>
      <p:pic>
        <p:nvPicPr>
          <p:cNvPr id="3074" name="Picture 2" descr="Computer Table PNG Images, Transparent Computer Table Image Download -  PNGitem">
            <a:extLst>
              <a:ext uri="{FF2B5EF4-FFF2-40B4-BE49-F238E27FC236}">
                <a16:creationId xmlns:a16="http://schemas.microsoft.com/office/drawing/2014/main" id="{42E07530-1A8B-59A7-943E-D7C29B6F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474" y="3306270"/>
            <a:ext cx="23907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14F2040-0CC5-1C37-9FCD-C2B293CC5E66}"/>
              </a:ext>
            </a:extLst>
          </p:cNvPr>
          <p:cNvGrpSpPr/>
          <p:nvPr/>
        </p:nvGrpSpPr>
        <p:grpSpPr>
          <a:xfrm>
            <a:off x="12320250" y="1626819"/>
            <a:ext cx="2523096" cy="457200"/>
            <a:chOff x="3031104" y="1856783"/>
            <a:chExt cx="2523096" cy="4572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07C8461-6CB7-B130-A0A4-A8E825521504}"/>
                </a:ext>
              </a:extLst>
            </p:cNvPr>
            <p:cNvSpPr/>
            <p:nvPr/>
          </p:nvSpPr>
          <p:spPr>
            <a:xfrm rot="18815378">
              <a:off x="3031104" y="1856783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07FC73-77E7-E828-801E-743ABE274641}"/>
                </a:ext>
              </a:extLst>
            </p:cNvPr>
            <p:cNvSpPr txBox="1"/>
            <p:nvPr/>
          </p:nvSpPr>
          <p:spPr>
            <a:xfrm>
              <a:off x="3686629" y="1885328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Designing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21101C-E5B3-C264-D612-5504EF198E93}"/>
              </a:ext>
            </a:extLst>
          </p:cNvPr>
          <p:cNvGrpSpPr/>
          <p:nvPr/>
        </p:nvGrpSpPr>
        <p:grpSpPr>
          <a:xfrm>
            <a:off x="12320252" y="2456601"/>
            <a:ext cx="2523096" cy="457200"/>
            <a:chOff x="3031104" y="2731618"/>
            <a:chExt cx="2523096" cy="4572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4A6718C-9D6A-FBEF-B05B-5EF2E4565CC5}"/>
                </a:ext>
              </a:extLst>
            </p:cNvPr>
            <p:cNvSpPr/>
            <p:nvPr/>
          </p:nvSpPr>
          <p:spPr>
            <a:xfrm rot="18815378">
              <a:off x="3031104" y="2731618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B9A57F-E76D-58A0-9087-41BB87A9F126}"/>
                </a:ext>
              </a:extLst>
            </p:cNvPr>
            <p:cNvSpPr txBox="1"/>
            <p:nvPr/>
          </p:nvSpPr>
          <p:spPr>
            <a:xfrm>
              <a:off x="3686629" y="2760163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Agility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E9B57D-4F73-C722-DE91-2C5CD44347F6}"/>
              </a:ext>
            </a:extLst>
          </p:cNvPr>
          <p:cNvGrpSpPr/>
          <p:nvPr/>
        </p:nvGrpSpPr>
        <p:grpSpPr>
          <a:xfrm>
            <a:off x="12320252" y="3286383"/>
            <a:ext cx="2523096" cy="457200"/>
            <a:chOff x="3031104" y="3622360"/>
            <a:chExt cx="2523096" cy="4572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32AC92B-F702-6BAF-7241-C45E56902CBC}"/>
                </a:ext>
              </a:extLst>
            </p:cNvPr>
            <p:cNvSpPr/>
            <p:nvPr/>
          </p:nvSpPr>
          <p:spPr>
            <a:xfrm rot="18815378">
              <a:off x="3031104" y="3622360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731058-532B-ED3C-D7E0-FDC78543FBAA}"/>
                </a:ext>
              </a:extLst>
            </p:cNvPr>
            <p:cNvSpPr txBox="1"/>
            <p:nvPr/>
          </p:nvSpPr>
          <p:spPr>
            <a:xfrm>
              <a:off x="3686629" y="3650905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Testing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DD8C72-9924-BD89-3129-BF2911F7E9C3}"/>
              </a:ext>
            </a:extLst>
          </p:cNvPr>
          <p:cNvGrpSpPr/>
          <p:nvPr/>
        </p:nvGrpSpPr>
        <p:grpSpPr>
          <a:xfrm>
            <a:off x="12320252" y="4116165"/>
            <a:ext cx="2523096" cy="457200"/>
            <a:chOff x="3031104" y="4436255"/>
            <a:chExt cx="2523096" cy="4572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8A37943-22B8-22B8-751B-CCE46736EE19}"/>
                </a:ext>
              </a:extLst>
            </p:cNvPr>
            <p:cNvSpPr/>
            <p:nvPr/>
          </p:nvSpPr>
          <p:spPr>
            <a:xfrm rot="18815378">
              <a:off x="3031104" y="4436255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840A0F-6EEF-2189-6AC2-9BB55284F002}"/>
                </a:ext>
              </a:extLst>
            </p:cNvPr>
            <p:cNvSpPr txBox="1"/>
            <p:nvPr/>
          </p:nvSpPr>
          <p:spPr>
            <a:xfrm>
              <a:off x="3686629" y="4464800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Decision Making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3D6DC3-AED5-7664-EABB-7372B6988283}"/>
              </a:ext>
            </a:extLst>
          </p:cNvPr>
          <p:cNvGrpSpPr/>
          <p:nvPr/>
        </p:nvGrpSpPr>
        <p:grpSpPr>
          <a:xfrm>
            <a:off x="12320251" y="4945947"/>
            <a:ext cx="2523096" cy="457200"/>
            <a:chOff x="3031103" y="5250150"/>
            <a:chExt cx="2523096" cy="4572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6788A818-7094-A924-2C87-A0E407195177}"/>
                </a:ext>
              </a:extLst>
            </p:cNvPr>
            <p:cNvSpPr/>
            <p:nvPr/>
          </p:nvSpPr>
          <p:spPr>
            <a:xfrm rot="18815378">
              <a:off x="3031103" y="5250150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0D1207-E926-9AF3-6150-37B8072D0B1B}"/>
                </a:ext>
              </a:extLst>
            </p:cNvPr>
            <p:cNvSpPr txBox="1"/>
            <p:nvPr/>
          </p:nvSpPr>
          <p:spPr>
            <a:xfrm>
              <a:off x="3686628" y="5278695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Team Player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1028950-C3EA-0CE5-DF7A-FD4173D2A1D7}"/>
              </a:ext>
            </a:extLst>
          </p:cNvPr>
          <p:cNvGrpSpPr/>
          <p:nvPr/>
        </p:nvGrpSpPr>
        <p:grpSpPr>
          <a:xfrm>
            <a:off x="12332385" y="5775730"/>
            <a:ext cx="2523096" cy="457200"/>
            <a:chOff x="3031102" y="6048138"/>
            <a:chExt cx="2523096" cy="457200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ADF9981-1977-3928-AD39-115C77FD16E6}"/>
                </a:ext>
              </a:extLst>
            </p:cNvPr>
            <p:cNvSpPr/>
            <p:nvPr/>
          </p:nvSpPr>
          <p:spPr>
            <a:xfrm rot="18815378">
              <a:off x="3031102" y="6048138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C925F4-0B66-9316-5A81-1A14F899514C}"/>
                </a:ext>
              </a:extLst>
            </p:cNvPr>
            <p:cNvSpPr txBox="1"/>
            <p:nvPr/>
          </p:nvSpPr>
          <p:spPr>
            <a:xfrm>
              <a:off x="3686627" y="6076683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Communicator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7444BF4-98B7-BBFF-3457-DA14918CBC63}"/>
              </a:ext>
            </a:extLst>
          </p:cNvPr>
          <p:cNvSpPr txBox="1"/>
          <p:nvPr/>
        </p:nvSpPr>
        <p:spPr>
          <a:xfrm>
            <a:off x="-4030721" y="1371523"/>
            <a:ext cx="44688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He went online on a job portal to look for a job and checked the job description posted by the companies.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6181F6-D174-A39B-A027-C7D6100E0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290" y="993697"/>
            <a:ext cx="6020709" cy="53537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F77E28-26BE-AA76-0054-C675E53A7000}"/>
              </a:ext>
            </a:extLst>
          </p:cNvPr>
          <p:cNvSpPr/>
          <p:nvPr/>
        </p:nvSpPr>
        <p:spPr>
          <a:xfrm>
            <a:off x="6469380" y="3086100"/>
            <a:ext cx="92964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6FC8F-4256-CB59-C27A-EA9784492317}"/>
              </a:ext>
            </a:extLst>
          </p:cNvPr>
          <p:cNvSpPr/>
          <p:nvPr/>
        </p:nvSpPr>
        <p:spPr>
          <a:xfrm>
            <a:off x="7703820" y="3483150"/>
            <a:ext cx="92964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C1E79-6D91-C32F-9722-EAA984B41BA9}"/>
              </a:ext>
            </a:extLst>
          </p:cNvPr>
          <p:cNvSpPr/>
          <p:nvPr/>
        </p:nvSpPr>
        <p:spPr>
          <a:xfrm>
            <a:off x="6469380" y="5775960"/>
            <a:ext cx="181737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0BB752-4340-A371-D22D-44429D49E993}"/>
              </a:ext>
            </a:extLst>
          </p:cNvPr>
          <p:cNvSpPr/>
          <p:nvPr/>
        </p:nvSpPr>
        <p:spPr>
          <a:xfrm>
            <a:off x="6469380" y="5975700"/>
            <a:ext cx="181737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55F95-2A6A-9351-0271-B47361E8915F}"/>
              </a:ext>
            </a:extLst>
          </p:cNvPr>
          <p:cNvSpPr/>
          <p:nvPr/>
        </p:nvSpPr>
        <p:spPr>
          <a:xfrm>
            <a:off x="10191664" y="6074355"/>
            <a:ext cx="181737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19352-856E-14C9-D8D7-741E35735EB7}"/>
              </a:ext>
            </a:extLst>
          </p:cNvPr>
          <p:cNvSpPr/>
          <p:nvPr/>
        </p:nvSpPr>
        <p:spPr>
          <a:xfrm>
            <a:off x="10197336" y="3086100"/>
            <a:ext cx="92964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76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5075BB-5A0C-372F-393F-58E53E3EB1BA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w Cen MT Condensed Extra Bold" panose="020B0803020202020204" pitchFamily="34" charset="0"/>
              </a:rPr>
              <a:t>The Career Cycle</a:t>
            </a:r>
          </a:p>
        </p:txBody>
      </p:sp>
    </p:spTree>
    <p:extLst>
      <p:ext uri="{BB962C8B-B14F-4D97-AF65-F5344CB8AC3E}">
        <p14:creationId xmlns:p14="http://schemas.microsoft.com/office/powerpoint/2010/main" val="4064453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1BDB-698C-8694-FEA2-D13587E4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an example!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CBC9EE8-4B8C-B5DB-9DC8-ED380D8D1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1" t="7297" r="52135" b="50018"/>
          <a:stretch/>
        </p:blipFill>
        <p:spPr>
          <a:xfrm>
            <a:off x="838200" y="2410093"/>
            <a:ext cx="1804987" cy="3555278"/>
          </a:xfr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7F4B7BA-C5D3-846E-5050-971770E5E4A0}"/>
              </a:ext>
            </a:extLst>
          </p:cNvPr>
          <p:cNvGrpSpPr/>
          <p:nvPr/>
        </p:nvGrpSpPr>
        <p:grpSpPr>
          <a:xfrm>
            <a:off x="3031102" y="1626819"/>
            <a:ext cx="2523096" cy="457200"/>
            <a:chOff x="3031104" y="1856783"/>
            <a:chExt cx="2523096" cy="4572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E5C3F7D-E3AD-3BE8-33BB-4FEC5801E471}"/>
                </a:ext>
              </a:extLst>
            </p:cNvPr>
            <p:cNvSpPr/>
            <p:nvPr/>
          </p:nvSpPr>
          <p:spPr>
            <a:xfrm rot="18815378">
              <a:off x="3031104" y="1856783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3641DE-4416-D430-A5CC-583447254B7C}"/>
                </a:ext>
              </a:extLst>
            </p:cNvPr>
            <p:cNvSpPr txBox="1"/>
            <p:nvPr/>
          </p:nvSpPr>
          <p:spPr>
            <a:xfrm>
              <a:off x="3686629" y="1885328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Designing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42F7E5-B8FB-8A7C-2966-D9E59F041B5E}"/>
              </a:ext>
            </a:extLst>
          </p:cNvPr>
          <p:cNvGrpSpPr/>
          <p:nvPr/>
        </p:nvGrpSpPr>
        <p:grpSpPr>
          <a:xfrm>
            <a:off x="3031104" y="2456601"/>
            <a:ext cx="2523096" cy="457200"/>
            <a:chOff x="3031104" y="2731618"/>
            <a:chExt cx="2523096" cy="4572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964B9C9-FC65-4D38-46FA-76DC36699907}"/>
                </a:ext>
              </a:extLst>
            </p:cNvPr>
            <p:cNvSpPr/>
            <p:nvPr/>
          </p:nvSpPr>
          <p:spPr>
            <a:xfrm rot="18815378">
              <a:off x="3031104" y="2731618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EED007-41FC-5AD7-CC53-CE44F260711B}"/>
                </a:ext>
              </a:extLst>
            </p:cNvPr>
            <p:cNvSpPr txBox="1"/>
            <p:nvPr/>
          </p:nvSpPr>
          <p:spPr>
            <a:xfrm>
              <a:off x="3686629" y="2760163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Agility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7859B4-6EC8-FF6F-7805-91F87FAA88CA}"/>
              </a:ext>
            </a:extLst>
          </p:cNvPr>
          <p:cNvGrpSpPr/>
          <p:nvPr/>
        </p:nvGrpSpPr>
        <p:grpSpPr>
          <a:xfrm>
            <a:off x="3031104" y="3286383"/>
            <a:ext cx="2523096" cy="457200"/>
            <a:chOff x="3031104" y="3622360"/>
            <a:chExt cx="2523096" cy="4572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7F42090-2BE0-BFAC-FEDC-B6E2A068625A}"/>
                </a:ext>
              </a:extLst>
            </p:cNvPr>
            <p:cNvSpPr/>
            <p:nvPr/>
          </p:nvSpPr>
          <p:spPr>
            <a:xfrm rot="18815378">
              <a:off x="3031104" y="3622360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E49741-D987-83B2-66BF-327D3C5ABF32}"/>
                </a:ext>
              </a:extLst>
            </p:cNvPr>
            <p:cNvSpPr txBox="1"/>
            <p:nvPr/>
          </p:nvSpPr>
          <p:spPr>
            <a:xfrm>
              <a:off x="3686629" y="3650905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Testing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F2AFC9-1B33-DEB6-7B56-D2EF3DBBEA41}"/>
              </a:ext>
            </a:extLst>
          </p:cNvPr>
          <p:cNvGrpSpPr/>
          <p:nvPr/>
        </p:nvGrpSpPr>
        <p:grpSpPr>
          <a:xfrm>
            <a:off x="3031104" y="4116165"/>
            <a:ext cx="2523096" cy="457200"/>
            <a:chOff x="3031104" y="4436255"/>
            <a:chExt cx="2523096" cy="4572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1B9DA2-C655-0D69-A51B-FCA50B8EC728}"/>
                </a:ext>
              </a:extLst>
            </p:cNvPr>
            <p:cNvSpPr/>
            <p:nvPr/>
          </p:nvSpPr>
          <p:spPr>
            <a:xfrm rot="18815378">
              <a:off x="3031104" y="4436255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F83E7D-39D8-B1EB-9A44-25CC8CAF2164}"/>
                </a:ext>
              </a:extLst>
            </p:cNvPr>
            <p:cNvSpPr txBox="1"/>
            <p:nvPr/>
          </p:nvSpPr>
          <p:spPr>
            <a:xfrm>
              <a:off x="3686629" y="4464800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Decision Making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CD9DBF-4931-3AA7-DBE7-17B8DDA89874}"/>
              </a:ext>
            </a:extLst>
          </p:cNvPr>
          <p:cNvGrpSpPr/>
          <p:nvPr/>
        </p:nvGrpSpPr>
        <p:grpSpPr>
          <a:xfrm>
            <a:off x="3031103" y="4945947"/>
            <a:ext cx="2523096" cy="457200"/>
            <a:chOff x="3031103" y="5250150"/>
            <a:chExt cx="2523096" cy="4572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B0582CD-EBF4-D321-BC02-5320F9853065}"/>
                </a:ext>
              </a:extLst>
            </p:cNvPr>
            <p:cNvSpPr/>
            <p:nvPr/>
          </p:nvSpPr>
          <p:spPr>
            <a:xfrm rot="18815378">
              <a:off x="3031103" y="5250150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0C7A0F-D354-32E0-2941-2A3C85C697D9}"/>
                </a:ext>
              </a:extLst>
            </p:cNvPr>
            <p:cNvSpPr txBox="1"/>
            <p:nvPr/>
          </p:nvSpPr>
          <p:spPr>
            <a:xfrm>
              <a:off x="3686628" y="5278695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Team Player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46F622-6A98-C3A6-A3A8-0BFB0A3AF2B0}"/>
              </a:ext>
            </a:extLst>
          </p:cNvPr>
          <p:cNvGrpSpPr/>
          <p:nvPr/>
        </p:nvGrpSpPr>
        <p:grpSpPr>
          <a:xfrm>
            <a:off x="3043237" y="5775730"/>
            <a:ext cx="2523096" cy="457200"/>
            <a:chOff x="3031102" y="6048138"/>
            <a:chExt cx="2523096" cy="4572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275052B-2F74-F540-F7EE-FA6D8D84FAFD}"/>
                </a:ext>
              </a:extLst>
            </p:cNvPr>
            <p:cNvSpPr/>
            <p:nvPr/>
          </p:nvSpPr>
          <p:spPr>
            <a:xfrm rot="18815378">
              <a:off x="3031102" y="6048138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8129E6-17A3-CA7D-134B-AA993D49058B}"/>
                </a:ext>
              </a:extLst>
            </p:cNvPr>
            <p:cNvSpPr txBox="1"/>
            <p:nvPr/>
          </p:nvSpPr>
          <p:spPr>
            <a:xfrm>
              <a:off x="3686627" y="6076683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Communicator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6181F6-D174-A39B-A027-C7D6100E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90" y="993697"/>
            <a:ext cx="6020709" cy="53537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F77E28-26BE-AA76-0054-C675E53A7000}"/>
              </a:ext>
            </a:extLst>
          </p:cNvPr>
          <p:cNvSpPr/>
          <p:nvPr/>
        </p:nvSpPr>
        <p:spPr>
          <a:xfrm>
            <a:off x="6469380" y="3086100"/>
            <a:ext cx="92964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6FC8F-4256-CB59-C27A-EA9784492317}"/>
              </a:ext>
            </a:extLst>
          </p:cNvPr>
          <p:cNvSpPr/>
          <p:nvPr/>
        </p:nvSpPr>
        <p:spPr>
          <a:xfrm>
            <a:off x="7703820" y="3483150"/>
            <a:ext cx="92964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C1E79-6D91-C32F-9722-EAA984B41BA9}"/>
              </a:ext>
            </a:extLst>
          </p:cNvPr>
          <p:cNvSpPr/>
          <p:nvPr/>
        </p:nvSpPr>
        <p:spPr>
          <a:xfrm>
            <a:off x="6469380" y="5775960"/>
            <a:ext cx="181737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0BB752-4340-A371-D22D-44429D49E993}"/>
              </a:ext>
            </a:extLst>
          </p:cNvPr>
          <p:cNvSpPr/>
          <p:nvPr/>
        </p:nvSpPr>
        <p:spPr>
          <a:xfrm>
            <a:off x="6469380" y="5975700"/>
            <a:ext cx="181737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55F95-2A6A-9351-0271-B47361E8915F}"/>
              </a:ext>
            </a:extLst>
          </p:cNvPr>
          <p:cNvSpPr/>
          <p:nvPr/>
        </p:nvSpPr>
        <p:spPr>
          <a:xfrm>
            <a:off x="10191664" y="6074355"/>
            <a:ext cx="181737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19352-856E-14C9-D8D7-741E35735EB7}"/>
              </a:ext>
            </a:extLst>
          </p:cNvPr>
          <p:cNvSpPr/>
          <p:nvPr/>
        </p:nvSpPr>
        <p:spPr>
          <a:xfrm>
            <a:off x="10197336" y="3086100"/>
            <a:ext cx="92964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1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1BDB-698C-8694-FEA2-D13587E4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an example!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CBC9EE8-4B8C-B5DB-9DC8-ED380D8D1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1" t="7297" r="52135" b="50018"/>
          <a:stretch/>
        </p:blipFill>
        <p:spPr>
          <a:xfrm>
            <a:off x="838200" y="2410093"/>
            <a:ext cx="1804987" cy="355527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6181F6-D174-A39B-A027-C7D6100E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993697"/>
            <a:ext cx="6020709" cy="53537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F77E28-26BE-AA76-0054-C675E53A7000}"/>
              </a:ext>
            </a:extLst>
          </p:cNvPr>
          <p:cNvSpPr/>
          <p:nvPr/>
        </p:nvSpPr>
        <p:spPr>
          <a:xfrm>
            <a:off x="12490090" y="3086100"/>
            <a:ext cx="92964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6FC8F-4256-CB59-C27A-EA9784492317}"/>
              </a:ext>
            </a:extLst>
          </p:cNvPr>
          <p:cNvSpPr/>
          <p:nvPr/>
        </p:nvSpPr>
        <p:spPr>
          <a:xfrm>
            <a:off x="13724530" y="3483150"/>
            <a:ext cx="92964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C1E79-6D91-C32F-9722-EAA984B41BA9}"/>
              </a:ext>
            </a:extLst>
          </p:cNvPr>
          <p:cNvSpPr/>
          <p:nvPr/>
        </p:nvSpPr>
        <p:spPr>
          <a:xfrm>
            <a:off x="12490090" y="5775960"/>
            <a:ext cx="181737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0BB752-4340-A371-D22D-44429D49E993}"/>
              </a:ext>
            </a:extLst>
          </p:cNvPr>
          <p:cNvSpPr/>
          <p:nvPr/>
        </p:nvSpPr>
        <p:spPr>
          <a:xfrm>
            <a:off x="12490090" y="5975700"/>
            <a:ext cx="181737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55F95-2A6A-9351-0271-B47361E8915F}"/>
              </a:ext>
            </a:extLst>
          </p:cNvPr>
          <p:cNvSpPr/>
          <p:nvPr/>
        </p:nvSpPr>
        <p:spPr>
          <a:xfrm>
            <a:off x="16212374" y="6074355"/>
            <a:ext cx="181737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19352-856E-14C9-D8D7-741E35735EB7}"/>
              </a:ext>
            </a:extLst>
          </p:cNvPr>
          <p:cNvSpPr/>
          <p:nvPr/>
        </p:nvSpPr>
        <p:spPr>
          <a:xfrm>
            <a:off x="16218046" y="3086100"/>
            <a:ext cx="929640" cy="19731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F4767B-E7A8-E729-3D5B-A2944CCA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71" y="583640"/>
            <a:ext cx="6375367" cy="601373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7F4B7BA-C5D3-846E-5050-971770E5E4A0}"/>
              </a:ext>
            </a:extLst>
          </p:cNvPr>
          <p:cNvGrpSpPr/>
          <p:nvPr/>
        </p:nvGrpSpPr>
        <p:grpSpPr>
          <a:xfrm>
            <a:off x="6175840" y="1767064"/>
            <a:ext cx="2523096" cy="457200"/>
            <a:chOff x="3031104" y="1856783"/>
            <a:chExt cx="2523096" cy="4572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E5C3F7D-E3AD-3BE8-33BB-4FEC5801E471}"/>
                </a:ext>
              </a:extLst>
            </p:cNvPr>
            <p:cNvSpPr/>
            <p:nvPr/>
          </p:nvSpPr>
          <p:spPr>
            <a:xfrm rot="18815378">
              <a:off x="3031104" y="1856783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3641DE-4416-D430-A5CC-583447254B7C}"/>
                </a:ext>
              </a:extLst>
            </p:cNvPr>
            <p:cNvSpPr txBox="1"/>
            <p:nvPr/>
          </p:nvSpPr>
          <p:spPr>
            <a:xfrm>
              <a:off x="3686629" y="1885328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Designing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42F7E5-B8FB-8A7C-2966-D9E59F041B5E}"/>
              </a:ext>
            </a:extLst>
          </p:cNvPr>
          <p:cNvGrpSpPr/>
          <p:nvPr/>
        </p:nvGrpSpPr>
        <p:grpSpPr>
          <a:xfrm>
            <a:off x="9206102" y="1861656"/>
            <a:ext cx="2523096" cy="457200"/>
            <a:chOff x="3031104" y="2731618"/>
            <a:chExt cx="2523096" cy="4572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964B9C9-FC65-4D38-46FA-76DC36699907}"/>
                </a:ext>
              </a:extLst>
            </p:cNvPr>
            <p:cNvSpPr/>
            <p:nvPr/>
          </p:nvSpPr>
          <p:spPr>
            <a:xfrm rot="18815378">
              <a:off x="3031104" y="2731618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EED007-41FC-5AD7-CC53-CE44F260711B}"/>
                </a:ext>
              </a:extLst>
            </p:cNvPr>
            <p:cNvSpPr txBox="1"/>
            <p:nvPr/>
          </p:nvSpPr>
          <p:spPr>
            <a:xfrm>
              <a:off x="3686629" y="2760163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Agility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7859B4-6EC8-FF6F-7805-91F87FAA88CA}"/>
              </a:ext>
            </a:extLst>
          </p:cNvPr>
          <p:cNvGrpSpPr/>
          <p:nvPr/>
        </p:nvGrpSpPr>
        <p:grpSpPr>
          <a:xfrm>
            <a:off x="6911606" y="3051738"/>
            <a:ext cx="2523096" cy="457200"/>
            <a:chOff x="3031104" y="3622360"/>
            <a:chExt cx="2523096" cy="4572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7F42090-2BE0-BFAC-FEDC-B6E2A068625A}"/>
                </a:ext>
              </a:extLst>
            </p:cNvPr>
            <p:cNvSpPr/>
            <p:nvPr/>
          </p:nvSpPr>
          <p:spPr>
            <a:xfrm rot="18815378">
              <a:off x="3031104" y="3622360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E49741-D987-83B2-66BF-327D3C5ABF32}"/>
                </a:ext>
              </a:extLst>
            </p:cNvPr>
            <p:cNvSpPr txBox="1"/>
            <p:nvPr/>
          </p:nvSpPr>
          <p:spPr>
            <a:xfrm>
              <a:off x="3686629" y="3650905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Testing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F2AFC9-1B33-DEB6-7B56-D2EF3DBBEA41}"/>
              </a:ext>
            </a:extLst>
          </p:cNvPr>
          <p:cNvGrpSpPr/>
          <p:nvPr/>
        </p:nvGrpSpPr>
        <p:grpSpPr>
          <a:xfrm>
            <a:off x="8901971" y="3051738"/>
            <a:ext cx="2523096" cy="457200"/>
            <a:chOff x="3031104" y="4436255"/>
            <a:chExt cx="2523096" cy="4572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1B9DA2-C655-0D69-A51B-FCA50B8EC728}"/>
                </a:ext>
              </a:extLst>
            </p:cNvPr>
            <p:cNvSpPr/>
            <p:nvPr/>
          </p:nvSpPr>
          <p:spPr>
            <a:xfrm rot="18815378">
              <a:off x="3031104" y="4436255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F83E7D-39D8-B1EB-9A44-25CC8CAF2164}"/>
                </a:ext>
              </a:extLst>
            </p:cNvPr>
            <p:cNvSpPr txBox="1"/>
            <p:nvPr/>
          </p:nvSpPr>
          <p:spPr>
            <a:xfrm>
              <a:off x="3686629" y="4464800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Decision Making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CD9DBF-4931-3AA7-DBE7-17B8DDA89874}"/>
              </a:ext>
            </a:extLst>
          </p:cNvPr>
          <p:cNvGrpSpPr/>
          <p:nvPr/>
        </p:nvGrpSpPr>
        <p:grpSpPr>
          <a:xfrm>
            <a:off x="6831365" y="4662282"/>
            <a:ext cx="2523096" cy="457200"/>
            <a:chOff x="3031103" y="5250150"/>
            <a:chExt cx="2523096" cy="4572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B0582CD-EBF4-D321-BC02-5320F9853065}"/>
                </a:ext>
              </a:extLst>
            </p:cNvPr>
            <p:cNvSpPr/>
            <p:nvPr/>
          </p:nvSpPr>
          <p:spPr>
            <a:xfrm rot="18815378">
              <a:off x="3031103" y="5250150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0C7A0F-D354-32E0-2941-2A3C85C697D9}"/>
                </a:ext>
              </a:extLst>
            </p:cNvPr>
            <p:cNvSpPr txBox="1"/>
            <p:nvPr/>
          </p:nvSpPr>
          <p:spPr>
            <a:xfrm>
              <a:off x="3686628" y="5278695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Team Player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46F622-6A98-C3A6-A3A8-0BFB0A3AF2B0}"/>
              </a:ext>
            </a:extLst>
          </p:cNvPr>
          <p:cNvGrpSpPr/>
          <p:nvPr/>
        </p:nvGrpSpPr>
        <p:grpSpPr>
          <a:xfrm>
            <a:off x="9111510" y="4690827"/>
            <a:ext cx="2523096" cy="457200"/>
            <a:chOff x="3031102" y="6048138"/>
            <a:chExt cx="2523096" cy="4572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275052B-2F74-F540-F7EE-FA6D8D84FAFD}"/>
                </a:ext>
              </a:extLst>
            </p:cNvPr>
            <p:cNvSpPr/>
            <p:nvPr/>
          </p:nvSpPr>
          <p:spPr>
            <a:xfrm rot="18815378">
              <a:off x="3031102" y="6048138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8129E6-17A3-CA7D-134B-AA993D49058B}"/>
                </a:ext>
              </a:extLst>
            </p:cNvPr>
            <p:cNvSpPr txBox="1"/>
            <p:nvPr/>
          </p:nvSpPr>
          <p:spPr>
            <a:xfrm>
              <a:off x="3686627" y="6076683"/>
              <a:ext cx="1867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w Cen MT" panose="020B0602020104020603" pitchFamily="34" charset="0"/>
                </a:rPr>
                <a:t>Communicator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0FAF836-AE19-A254-8D40-50CA46DC1D77}"/>
              </a:ext>
            </a:extLst>
          </p:cNvPr>
          <p:cNvSpPr txBox="1"/>
          <p:nvPr/>
        </p:nvSpPr>
        <p:spPr>
          <a:xfrm>
            <a:off x="2616009" y="1720157"/>
            <a:ext cx="3152962" cy="39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w Cen MT" panose="020B0602020104020603" pitchFamily="34" charset="0"/>
              </a:rPr>
              <a:t>Now, harry will try to blend these skills with his natural skills and place them judiciously on his resume.</a:t>
            </a:r>
          </a:p>
        </p:txBody>
      </p:sp>
    </p:spTree>
    <p:extLst>
      <p:ext uri="{BB962C8B-B14F-4D97-AF65-F5344CB8AC3E}">
        <p14:creationId xmlns:p14="http://schemas.microsoft.com/office/powerpoint/2010/main" val="312053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BBAF6B-4520-970B-AA9C-A061BF1528E1}"/>
              </a:ext>
            </a:extLst>
          </p:cNvPr>
          <p:cNvSpPr txBox="1"/>
          <p:nvPr/>
        </p:nvSpPr>
        <p:spPr>
          <a:xfrm>
            <a:off x="990600" y="2546967"/>
            <a:ext cx="105156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 dirty="0">
                <a:solidFill>
                  <a:srgbClr val="1C1D1F"/>
                </a:solidFill>
                <a:effectLst/>
                <a:latin typeface="Tw Cen MT" panose="020B0602020104020603" pitchFamily="34" charset="0"/>
              </a:rPr>
              <a:t>Here are two </a:t>
            </a:r>
            <a:r>
              <a:rPr lang="en-US" sz="2800" b="1" i="0" dirty="0">
                <a:solidFill>
                  <a:srgbClr val="1C1D1F"/>
                </a:solidFill>
                <a:effectLst/>
                <a:latin typeface="Tw Cen MT" panose="020B0602020104020603" pitchFamily="34" charset="0"/>
              </a:rPr>
              <a:t>sample job descriptions</a:t>
            </a:r>
            <a:r>
              <a:rPr lang="en-US" sz="2800" b="0" i="0" dirty="0">
                <a:solidFill>
                  <a:srgbClr val="1C1D1F"/>
                </a:solidFill>
                <a:effectLst/>
                <a:latin typeface="Tw Cen MT" panose="020B0602020104020603" pitchFamily="34" charset="0"/>
              </a:rPr>
              <a:t>, draft the top</a:t>
            </a:r>
            <a:r>
              <a:rPr lang="en-US" sz="2800" b="1" i="0" dirty="0">
                <a:solidFill>
                  <a:srgbClr val="1C1D1F"/>
                </a:solidFill>
                <a:effectLst/>
                <a:latin typeface="Tw Cen MT" panose="020B0602020104020603" pitchFamily="34" charset="0"/>
              </a:rPr>
              <a:t> Six Skills</a:t>
            </a:r>
            <a:r>
              <a:rPr lang="en-US" sz="2800" b="0" i="0" dirty="0">
                <a:solidFill>
                  <a:srgbClr val="1C1D1F"/>
                </a:solidFill>
                <a:effectLst/>
                <a:latin typeface="Tw Cen MT" panose="020B0602020104020603" pitchFamily="34" charset="0"/>
              </a:rPr>
              <a:t> based on what you see. They don’t have to be written perfectly right now.</a:t>
            </a:r>
          </a:p>
        </p:txBody>
      </p:sp>
      <p:sp>
        <p:nvSpPr>
          <p:cNvPr id="8" name="Rectangle: Rounded Corners 7">
            <a:hlinkClick r:id="rId2"/>
            <a:extLst>
              <a:ext uri="{FF2B5EF4-FFF2-40B4-BE49-F238E27FC236}">
                <a16:creationId xmlns:a16="http://schemas.microsoft.com/office/drawing/2014/main" id="{785945B0-9BF6-E940-3D3A-E7F257119305}"/>
              </a:ext>
            </a:extLst>
          </p:cNvPr>
          <p:cNvSpPr/>
          <p:nvPr/>
        </p:nvSpPr>
        <p:spPr>
          <a:xfrm>
            <a:off x="4116049" y="4024948"/>
            <a:ext cx="3959902" cy="18837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w Cen MT" panose="020B0602020104020603" pitchFamily="34" charset="0"/>
              </a:rPr>
              <a:t>Click Here to Download Sample Job Descriptions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0F3919-248D-8428-369E-17DC9E5FF89C}"/>
              </a:ext>
            </a:extLst>
          </p:cNvPr>
          <p:cNvSpPr txBox="1">
            <a:spLocks/>
          </p:cNvSpPr>
          <p:nvPr/>
        </p:nvSpPr>
        <p:spPr>
          <a:xfrm>
            <a:off x="838200" y="260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Activity!!!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A4272-ADDD-5022-38FE-B0DD42824956}"/>
              </a:ext>
            </a:extLst>
          </p:cNvPr>
          <p:cNvSpPr txBox="1"/>
          <p:nvPr/>
        </p:nvSpPr>
        <p:spPr>
          <a:xfrm>
            <a:off x="1068049" y="17459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Let’s reverse-engineer your skills.</a:t>
            </a:r>
          </a:p>
        </p:txBody>
      </p:sp>
    </p:spTree>
    <p:extLst>
      <p:ext uri="{BB962C8B-B14F-4D97-AF65-F5344CB8AC3E}">
        <p14:creationId xmlns:p14="http://schemas.microsoft.com/office/powerpoint/2010/main" val="2902769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D6F4-C5B1-665A-3C98-033DDFEE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A611-520D-761E-65F2-4BEC0DCAE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877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reverse-engineer your skills.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C1ACAF-9E49-A91C-754E-02A5D0076660}"/>
              </a:ext>
            </a:extLst>
          </p:cNvPr>
          <p:cNvGrpSpPr/>
          <p:nvPr/>
        </p:nvGrpSpPr>
        <p:grpSpPr>
          <a:xfrm>
            <a:off x="1776922" y="2751079"/>
            <a:ext cx="3834396" cy="2921779"/>
            <a:chOff x="1292240" y="2586189"/>
            <a:chExt cx="3834396" cy="292177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6C1C1C-8463-4CCF-B822-A37318C1C5A7}"/>
                </a:ext>
              </a:extLst>
            </p:cNvPr>
            <p:cNvSpPr/>
            <p:nvPr/>
          </p:nvSpPr>
          <p:spPr>
            <a:xfrm rot="18815378">
              <a:off x="1292244" y="2586189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5A6BE2-8040-E511-EAB4-55508A6200F6}"/>
                </a:ext>
              </a:extLst>
            </p:cNvPr>
            <p:cNvSpPr/>
            <p:nvPr/>
          </p:nvSpPr>
          <p:spPr>
            <a:xfrm rot="18815378">
              <a:off x="1292242" y="3771182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60592A7-0B3E-F24A-E9CB-85CAFF5A36C8}"/>
                </a:ext>
              </a:extLst>
            </p:cNvPr>
            <p:cNvSpPr/>
            <p:nvPr/>
          </p:nvSpPr>
          <p:spPr>
            <a:xfrm rot="18815378">
              <a:off x="1292240" y="4956176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4BD7AF4-AD7D-5A53-6E9A-D27EFA27959D}"/>
                </a:ext>
              </a:extLst>
            </p:cNvPr>
            <p:cNvCxnSpPr>
              <a:cxnSpLocks/>
            </p:cNvCxnSpPr>
            <p:nvPr/>
          </p:nvCxnSpPr>
          <p:spPr>
            <a:xfrm>
              <a:off x="2008682" y="3113037"/>
              <a:ext cx="3117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6F041E-EB49-1297-5A17-FB3673EE72CD}"/>
                </a:ext>
              </a:extLst>
            </p:cNvPr>
            <p:cNvCxnSpPr>
              <a:cxnSpLocks/>
            </p:cNvCxnSpPr>
            <p:nvPr/>
          </p:nvCxnSpPr>
          <p:spPr>
            <a:xfrm>
              <a:off x="2008682" y="5507968"/>
              <a:ext cx="3117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239059-05F5-D781-ED13-62ECEEC7FF0E}"/>
                </a:ext>
              </a:extLst>
            </p:cNvPr>
            <p:cNvCxnSpPr>
              <a:cxnSpLocks/>
            </p:cNvCxnSpPr>
            <p:nvPr/>
          </p:nvCxnSpPr>
          <p:spPr>
            <a:xfrm>
              <a:off x="2008682" y="4310503"/>
              <a:ext cx="3117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D5F7EA-C958-9D58-58AE-86353DD267B1}"/>
              </a:ext>
            </a:extLst>
          </p:cNvPr>
          <p:cNvGrpSpPr/>
          <p:nvPr/>
        </p:nvGrpSpPr>
        <p:grpSpPr>
          <a:xfrm>
            <a:off x="6580682" y="2751079"/>
            <a:ext cx="3834396" cy="2921779"/>
            <a:chOff x="1292240" y="2586189"/>
            <a:chExt cx="3834396" cy="292177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2652E66-2FB0-A4C8-2A9F-E059642A4187}"/>
                </a:ext>
              </a:extLst>
            </p:cNvPr>
            <p:cNvSpPr/>
            <p:nvPr/>
          </p:nvSpPr>
          <p:spPr>
            <a:xfrm rot="18815378">
              <a:off x="1292244" y="2586189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7891FBB-D9CA-61A3-1BD2-563CB6E508D7}"/>
                </a:ext>
              </a:extLst>
            </p:cNvPr>
            <p:cNvSpPr/>
            <p:nvPr/>
          </p:nvSpPr>
          <p:spPr>
            <a:xfrm rot="18815378">
              <a:off x="1292242" y="3771182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C442477-84AD-2B70-2547-0696D9953871}"/>
                </a:ext>
              </a:extLst>
            </p:cNvPr>
            <p:cNvSpPr/>
            <p:nvPr/>
          </p:nvSpPr>
          <p:spPr>
            <a:xfrm rot="18815378">
              <a:off x="1292240" y="4956176"/>
              <a:ext cx="457200" cy="457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w Cen MT" panose="020B0602020104020603" pitchFamily="34" charset="0"/>
                </a:rPr>
                <a:t>6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1EA7EA-B86F-6A1F-5E4F-9D1BB0A40810}"/>
                </a:ext>
              </a:extLst>
            </p:cNvPr>
            <p:cNvCxnSpPr>
              <a:cxnSpLocks/>
            </p:cNvCxnSpPr>
            <p:nvPr/>
          </p:nvCxnSpPr>
          <p:spPr>
            <a:xfrm>
              <a:off x="2008682" y="3113037"/>
              <a:ext cx="3117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16BE46F-7270-7A09-4ACB-1FC6AE5C663D}"/>
                </a:ext>
              </a:extLst>
            </p:cNvPr>
            <p:cNvCxnSpPr>
              <a:cxnSpLocks/>
            </p:cNvCxnSpPr>
            <p:nvPr/>
          </p:nvCxnSpPr>
          <p:spPr>
            <a:xfrm>
              <a:off x="2008682" y="5507968"/>
              <a:ext cx="3117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65A780-A289-BAC6-61E0-AD9B422F6827}"/>
                </a:ext>
              </a:extLst>
            </p:cNvPr>
            <p:cNvCxnSpPr>
              <a:cxnSpLocks/>
            </p:cNvCxnSpPr>
            <p:nvPr/>
          </p:nvCxnSpPr>
          <p:spPr>
            <a:xfrm>
              <a:off x="2008682" y="4310503"/>
              <a:ext cx="3117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E28BF62-9336-09D0-A10D-32B0C07A2B41}"/>
              </a:ext>
            </a:extLst>
          </p:cNvPr>
          <p:cNvSpPr txBox="1"/>
          <p:nvPr/>
        </p:nvSpPr>
        <p:spPr>
          <a:xfrm>
            <a:off x="2493364" y="2788875"/>
            <a:ext cx="3602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w Cen MT" panose="020B0602020104020603" pitchFamily="34" charset="0"/>
              </a:rPr>
              <a:t>Developing in a Team Environment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7AF73-ACA2-63A5-7D66-0EC2C6E9E567}"/>
              </a:ext>
            </a:extLst>
          </p:cNvPr>
          <p:cNvSpPr txBox="1"/>
          <p:nvPr/>
        </p:nvSpPr>
        <p:spPr>
          <a:xfrm>
            <a:off x="2493364" y="3950745"/>
            <a:ext cx="321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w Cen MT" panose="020B0602020104020603" pitchFamily="34" charset="0"/>
              </a:rPr>
              <a:t>Designing and Building with APIs</a:t>
            </a:r>
          </a:p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BC3FB-B919-05C3-8A80-9EB334F18C75}"/>
              </a:ext>
            </a:extLst>
          </p:cNvPr>
          <p:cNvSpPr txBox="1"/>
          <p:nvPr/>
        </p:nvSpPr>
        <p:spPr>
          <a:xfrm>
            <a:off x="2493364" y="5160025"/>
            <a:ext cx="3427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w Cen MT" panose="020B0602020104020603" pitchFamily="34" charset="0"/>
              </a:rPr>
              <a:t>Troubleshooting and Finding Bugs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814E2E-6C9B-6DF6-CEFD-DE562ACEB7F0}"/>
              </a:ext>
            </a:extLst>
          </p:cNvPr>
          <p:cNvSpPr txBox="1"/>
          <p:nvPr/>
        </p:nvSpPr>
        <p:spPr>
          <a:xfrm>
            <a:off x="7206626" y="2681432"/>
            <a:ext cx="3526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w Cen MT" panose="020B0602020104020603" pitchFamily="34" charset="0"/>
              </a:rPr>
              <a:t>Object-Oriented Programming (Swift, Objective-C)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0E3A7B-AE0E-A1B7-9EB0-C27C9D2C133E}"/>
              </a:ext>
            </a:extLst>
          </p:cNvPr>
          <p:cNvSpPr txBox="1"/>
          <p:nvPr/>
        </p:nvSpPr>
        <p:spPr>
          <a:xfrm>
            <a:off x="7297124" y="4698360"/>
            <a:ext cx="3456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Tw Cen MT" panose="020B0602020104020603" pitchFamily="34" charset="0"/>
            </a:endParaRPr>
          </a:p>
          <a:p>
            <a:r>
              <a:rPr lang="en-US" dirty="0">
                <a:latin typeface="Tw Cen MT" panose="020B0602020104020603" pitchFamily="34" charset="0"/>
              </a:rPr>
              <a:t>Proficient with Software Development Life Cycle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B65D21-BF13-3100-9ECD-DD1D489234AB}"/>
              </a:ext>
            </a:extLst>
          </p:cNvPr>
          <p:cNvSpPr txBox="1"/>
          <p:nvPr/>
        </p:nvSpPr>
        <p:spPr>
          <a:xfrm>
            <a:off x="7297124" y="3847427"/>
            <a:ext cx="3212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w Cen MT" panose="020B0602020104020603" pitchFamily="34" charset="0"/>
              </a:rPr>
              <a:t>Building and Maintaining Mobile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820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30" grpId="0"/>
      <p:bldP spid="32" grpId="0"/>
      <p:bldP spid="34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BAE9-10DE-5182-124E-A66C20E6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621"/>
            <a:ext cx="10972800" cy="1325563"/>
          </a:xfrm>
        </p:spPr>
        <p:txBody>
          <a:bodyPr/>
          <a:lstStyle/>
          <a:p>
            <a:r>
              <a:rPr lang="en-US" dirty="0"/>
              <a:t>Optimizing your Resume in the Age of Algorithms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1134D36-79D8-15AB-92EC-6B22498237D0}"/>
              </a:ext>
            </a:extLst>
          </p:cNvPr>
          <p:cNvSpPr/>
          <p:nvPr/>
        </p:nvSpPr>
        <p:spPr>
          <a:xfrm>
            <a:off x="4623815" y="1911144"/>
            <a:ext cx="6729984" cy="668848"/>
          </a:xfrm>
          <a:custGeom>
            <a:avLst/>
            <a:gdLst>
              <a:gd name="connsiteX0" fmla="*/ 111477 w 668848"/>
              <a:gd name="connsiteY0" fmla="*/ 0 h 6729984"/>
              <a:gd name="connsiteX1" fmla="*/ 557371 w 668848"/>
              <a:gd name="connsiteY1" fmla="*/ 0 h 6729984"/>
              <a:gd name="connsiteX2" fmla="*/ 668848 w 668848"/>
              <a:gd name="connsiteY2" fmla="*/ 111477 h 6729984"/>
              <a:gd name="connsiteX3" fmla="*/ 668848 w 668848"/>
              <a:gd name="connsiteY3" fmla="*/ 6729984 h 6729984"/>
              <a:gd name="connsiteX4" fmla="*/ 668848 w 668848"/>
              <a:gd name="connsiteY4" fmla="*/ 6729984 h 6729984"/>
              <a:gd name="connsiteX5" fmla="*/ 0 w 668848"/>
              <a:gd name="connsiteY5" fmla="*/ 6729984 h 6729984"/>
              <a:gd name="connsiteX6" fmla="*/ 0 w 668848"/>
              <a:gd name="connsiteY6" fmla="*/ 6729984 h 6729984"/>
              <a:gd name="connsiteX7" fmla="*/ 0 w 668848"/>
              <a:gd name="connsiteY7" fmla="*/ 111477 h 6729984"/>
              <a:gd name="connsiteX8" fmla="*/ 111477 w 668848"/>
              <a:gd name="connsiteY8" fmla="*/ 0 h 672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8848" h="6729984">
                <a:moveTo>
                  <a:pt x="668848" y="1121691"/>
                </a:moveTo>
                <a:lnTo>
                  <a:pt x="668848" y="5608293"/>
                </a:lnTo>
                <a:cubicBezTo>
                  <a:pt x="668848" y="6227783"/>
                  <a:pt x="663888" y="6729979"/>
                  <a:pt x="657769" y="6729979"/>
                </a:cubicBezTo>
                <a:lnTo>
                  <a:pt x="0" y="6729979"/>
                </a:lnTo>
                <a:lnTo>
                  <a:pt x="0" y="6729979"/>
                </a:lnTo>
                <a:lnTo>
                  <a:pt x="0" y="5"/>
                </a:lnTo>
                <a:lnTo>
                  <a:pt x="0" y="5"/>
                </a:lnTo>
                <a:lnTo>
                  <a:pt x="657769" y="5"/>
                </a:lnTo>
                <a:cubicBezTo>
                  <a:pt x="663888" y="5"/>
                  <a:pt x="668848" y="502201"/>
                  <a:pt x="668848" y="1121691"/>
                </a:cubicBezTo>
                <a:close/>
              </a:path>
            </a:pathLst>
          </a:custGeom>
        </p:spPr>
        <p:style>
          <a:lnRef idx="1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72655" rIns="112660" bIns="72655" numCol="1" spcCol="1270" anchor="ctr" anchorCtr="0">
            <a:noAutofit/>
          </a:bodyPr>
          <a:lstStyle/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100" kern="1200" dirty="0">
                <a:latin typeface="Tw Cen MT" panose="020B0602020104020603" pitchFamily="34" charset="0"/>
              </a:rPr>
              <a:t>Look for the keywords on job description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2C9D91-0A9A-33BD-C821-494E37DE8A62}"/>
              </a:ext>
            </a:extLst>
          </p:cNvPr>
          <p:cNvSpPr/>
          <p:nvPr/>
        </p:nvSpPr>
        <p:spPr>
          <a:xfrm>
            <a:off x="838200" y="1827537"/>
            <a:ext cx="3785616" cy="836060"/>
          </a:xfrm>
          <a:custGeom>
            <a:avLst/>
            <a:gdLst>
              <a:gd name="connsiteX0" fmla="*/ 0 w 3785616"/>
              <a:gd name="connsiteY0" fmla="*/ 139346 h 836060"/>
              <a:gd name="connsiteX1" fmla="*/ 139346 w 3785616"/>
              <a:gd name="connsiteY1" fmla="*/ 0 h 836060"/>
              <a:gd name="connsiteX2" fmla="*/ 3646270 w 3785616"/>
              <a:gd name="connsiteY2" fmla="*/ 0 h 836060"/>
              <a:gd name="connsiteX3" fmla="*/ 3785616 w 3785616"/>
              <a:gd name="connsiteY3" fmla="*/ 139346 h 836060"/>
              <a:gd name="connsiteX4" fmla="*/ 3785616 w 3785616"/>
              <a:gd name="connsiteY4" fmla="*/ 696714 h 836060"/>
              <a:gd name="connsiteX5" fmla="*/ 3646270 w 3785616"/>
              <a:gd name="connsiteY5" fmla="*/ 836060 h 836060"/>
              <a:gd name="connsiteX6" fmla="*/ 139346 w 3785616"/>
              <a:gd name="connsiteY6" fmla="*/ 836060 h 836060"/>
              <a:gd name="connsiteX7" fmla="*/ 0 w 3785616"/>
              <a:gd name="connsiteY7" fmla="*/ 696714 h 836060"/>
              <a:gd name="connsiteX8" fmla="*/ 0 w 3785616"/>
              <a:gd name="connsiteY8" fmla="*/ 139346 h 83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836060">
                <a:moveTo>
                  <a:pt x="0" y="139346"/>
                </a:moveTo>
                <a:cubicBezTo>
                  <a:pt x="0" y="62387"/>
                  <a:pt x="62387" y="0"/>
                  <a:pt x="139346" y="0"/>
                </a:cubicBezTo>
                <a:lnTo>
                  <a:pt x="3646270" y="0"/>
                </a:lnTo>
                <a:cubicBezTo>
                  <a:pt x="3723229" y="0"/>
                  <a:pt x="3785616" y="62387"/>
                  <a:pt x="3785616" y="139346"/>
                </a:cubicBezTo>
                <a:lnTo>
                  <a:pt x="3785616" y="696714"/>
                </a:lnTo>
                <a:cubicBezTo>
                  <a:pt x="3785616" y="773673"/>
                  <a:pt x="3723229" y="836060"/>
                  <a:pt x="3646270" y="836060"/>
                </a:cubicBezTo>
                <a:lnTo>
                  <a:pt x="139346" y="836060"/>
                </a:lnTo>
                <a:cubicBezTo>
                  <a:pt x="62387" y="836060"/>
                  <a:pt x="0" y="773673"/>
                  <a:pt x="0" y="696714"/>
                </a:cubicBezTo>
                <a:lnTo>
                  <a:pt x="0" y="139346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873" tIns="90343" rIns="139873" bIns="90343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>
                <a:latin typeface="Tw Cen MT" panose="020B0602020104020603" pitchFamily="34" charset="0"/>
              </a:rPr>
              <a:t>Find matching language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BD61A3-9EB1-F6B0-0D01-AB40F2A8268D}"/>
              </a:ext>
            </a:extLst>
          </p:cNvPr>
          <p:cNvSpPr/>
          <p:nvPr/>
        </p:nvSpPr>
        <p:spPr>
          <a:xfrm>
            <a:off x="4623815" y="2789007"/>
            <a:ext cx="6729984" cy="668848"/>
          </a:xfrm>
          <a:custGeom>
            <a:avLst/>
            <a:gdLst>
              <a:gd name="connsiteX0" fmla="*/ 111477 w 668848"/>
              <a:gd name="connsiteY0" fmla="*/ 0 h 6729984"/>
              <a:gd name="connsiteX1" fmla="*/ 557371 w 668848"/>
              <a:gd name="connsiteY1" fmla="*/ 0 h 6729984"/>
              <a:gd name="connsiteX2" fmla="*/ 668848 w 668848"/>
              <a:gd name="connsiteY2" fmla="*/ 111477 h 6729984"/>
              <a:gd name="connsiteX3" fmla="*/ 668848 w 668848"/>
              <a:gd name="connsiteY3" fmla="*/ 6729984 h 6729984"/>
              <a:gd name="connsiteX4" fmla="*/ 668848 w 668848"/>
              <a:gd name="connsiteY4" fmla="*/ 6729984 h 6729984"/>
              <a:gd name="connsiteX5" fmla="*/ 0 w 668848"/>
              <a:gd name="connsiteY5" fmla="*/ 6729984 h 6729984"/>
              <a:gd name="connsiteX6" fmla="*/ 0 w 668848"/>
              <a:gd name="connsiteY6" fmla="*/ 6729984 h 6729984"/>
              <a:gd name="connsiteX7" fmla="*/ 0 w 668848"/>
              <a:gd name="connsiteY7" fmla="*/ 111477 h 6729984"/>
              <a:gd name="connsiteX8" fmla="*/ 111477 w 668848"/>
              <a:gd name="connsiteY8" fmla="*/ 0 h 672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8848" h="6729984">
                <a:moveTo>
                  <a:pt x="668848" y="1121691"/>
                </a:moveTo>
                <a:lnTo>
                  <a:pt x="668848" y="5608293"/>
                </a:lnTo>
                <a:cubicBezTo>
                  <a:pt x="668848" y="6227783"/>
                  <a:pt x="663888" y="6729979"/>
                  <a:pt x="657769" y="6729979"/>
                </a:cubicBezTo>
                <a:lnTo>
                  <a:pt x="0" y="6729979"/>
                </a:lnTo>
                <a:lnTo>
                  <a:pt x="0" y="6729979"/>
                </a:lnTo>
                <a:lnTo>
                  <a:pt x="0" y="5"/>
                </a:lnTo>
                <a:lnTo>
                  <a:pt x="0" y="5"/>
                </a:lnTo>
                <a:lnTo>
                  <a:pt x="657769" y="5"/>
                </a:lnTo>
                <a:cubicBezTo>
                  <a:pt x="663888" y="5"/>
                  <a:pt x="668848" y="502201"/>
                  <a:pt x="668848" y="1121691"/>
                </a:cubicBezTo>
                <a:close/>
              </a:path>
            </a:pathLst>
          </a:custGeom>
        </p:spPr>
        <p:style>
          <a:lnRef idx="1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72655" rIns="112660" bIns="72655" numCol="1" spcCol="1270" anchor="ctr" anchorCtr="0">
            <a:noAutofit/>
          </a:bodyPr>
          <a:lstStyle/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100" kern="1200" dirty="0">
                <a:latin typeface="Tw Cen MT" panose="020B0602020104020603" pitchFamily="34" charset="0"/>
              </a:rPr>
              <a:t>Look for buzzwords on websites or vision/missions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4B33FE-8F92-B2DD-AA43-7B2315A14DCD}"/>
              </a:ext>
            </a:extLst>
          </p:cNvPr>
          <p:cNvSpPr/>
          <p:nvPr/>
        </p:nvSpPr>
        <p:spPr>
          <a:xfrm>
            <a:off x="838200" y="2705400"/>
            <a:ext cx="3785616" cy="836060"/>
          </a:xfrm>
          <a:custGeom>
            <a:avLst/>
            <a:gdLst>
              <a:gd name="connsiteX0" fmla="*/ 0 w 3785616"/>
              <a:gd name="connsiteY0" fmla="*/ 139346 h 836060"/>
              <a:gd name="connsiteX1" fmla="*/ 139346 w 3785616"/>
              <a:gd name="connsiteY1" fmla="*/ 0 h 836060"/>
              <a:gd name="connsiteX2" fmla="*/ 3646270 w 3785616"/>
              <a:gd name="connsiteY2" fmla="*/ 0 h 836060"/>
              <a:gd name="connsiteX3" fmla="*/ 3785616 w 3785616"/>
              <a:gd name="connsiteY3" fmla="*/ 139346 h 836060"/>
              <a:gd name="connsiteX4" fmla="*/ 3785616 w 3785616"/>
              <a:gd name="connsiteY4" fmla="*/ 696714 h 836060"/>
              <a:gd name="connsiteX5" fmla="*/ 3646270 w 3785616"/>
              <a:gd name="connsiteY5" fmla="*/ 836060 h 836060"/>
              <a:gd name="connsiteX6" fmla="*/ 139346 w 3785616"/>
              <a:gd name="connsiteY6" fmla="*/ 836060 h 836060"/>
              <a:gd name="connsiteX7" fmla="*/ 0 w 3785616"/>
              <a:gd name="connsiteY7" fmla="*/ 696714 h 836060"/>
              <a:gd name="connsiteX8" fmla="*/ 0 w 3785616"/>
              <a:gd name="connsiteY8" fmla="*/ 139346 h 83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836060">
                <a:moveTo>
                  <a:pt x="0" y="139346"/>
                </a:moveTo>
                <a:cubicBezTo>
                  <a:pt x="0" y="62387"/>
                  <a:pt x="62387" y="0"/>
                  <a:pt x="139346" y="0"/>
                </a:cubicBezTo>
                <a:lnTo>
                  <a:pt x="3646270" y="0"/>
                </a:lnTo>
                <a:cubicBezTo>
                  <a:pt x="3723229" y="0"/>
                  <a:pt x="3785616" y="62387"/>
                  <a:pt x="3785616" y="139346"/>
                </a:cubicBezTo>
                <a:lnTo>
                  <a:pt x="3785616" y="696714"/>
                </a:lnTo>
                <a:cubicBezTo>
                  <a:pt x="3785616" y="773673"/>
                  <a:pt x="3723229" y="836060"/>
                  <a:pt x="3646270" y="836060"/>
                </a:cubicBezTo>
                <a:lnTo>
                  <a:pt x="139346" y="836060"/>
                </a:lnTo>
                <a:cubicBezTo>
                  <a:pt x="62387" y="836060"/>
                  <a:pt x="0" y="773673"/>
                  <a:pt x="0" y="696714"/>
                </a:cubicBezTo>
                <a:lnTo>
                  <a:pt x="0" y="139346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873" tIns="90343" rIns="139873" bIns="90343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>
                <a:latin typeface="Tw Cen MT" panose="020B0602020104020603" pitchFamily="34" charset="0"/>
              </a:rPr>
              <a:t>Identify the buzzwords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DAE157E-B8C3-899E-4C86-3FFC89895545}"/>
              </a:ext>
            </a:extLst>
          </p:cNvPr>
          <p:cNvSpPr/>
          <p:nvPr/>
        </p:nvSpPr>
        <p:spPr>
          <a:xfrm>
            <a:off x="4623815" y="3666870"/>
            <a:ext cx="6729984" cy="668848"/>
          </a:xfrm>
          <a:custGeom>
            <a:avLst/>
            <a:gdLst>
              <a:gd name="connsiteX0" fmla="*/ 111477 w 668848"/>
              <a:gd name="connsiteY0" fmla="*/ 0 h 6729984"/>
              <a:gd name="connsiteX1" fmla="*/ 557371 w 668848"/>
              <a:gd name="connsiteY1" fmla="*/ 0 h 6729984"/>
              <a:gd name="connsiteX2" fmla="*/ 668848 w 668848"/>
              <a:gd name="connsiteY2" fmla="*/ 111477 h 6729984"/>
              <a:gd name="connsiteX3" fmla="*/ 668848 w 668848"/>
              <a:gd name="connsiteY3" fmla="*/ 6729984 h 6729984"/>
              <a:gd name="connsiteX4" fmla="*/ 668848 w 668848"/>
              <a:gd name="connsiteY4" fmla="*/ 6729984 h 6729984"/>
              <a:gd name="connsiteX5" fmla="*/ 0 w 668848"/>
              <a:gd name="connsiteY5" fmla="*/ 6729984 h 6729984"/>
              <a:gd name="connsiteX6" fmla="*/ 0 w 668848"/>
              <a:gd name="connsiteY6" fmla="*/ 6729984 h 6729984"/>
              <a:gd name="connsiteX7" fmla="*/ 0 w 668848"/>
              <a:gd name="connsiteY7" fmla="*/ 111477 h 6729984"/>
              <a:gd name="connsiteX8" fmla="*/ 111477 w 668848"/>
              <a:gd name="connsiteY8" fmla="*/ 0 h 672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8848" h="6729984">
                <a:moveTo>
                  <a:pt x="668848" y="1121691"/>
                </a:moveTo>
                <a:lnTo>
                  <a:pt x="668848" y="5608293"/>
                </a:lnTo>
                <a:cubicBezTo>
                  <a:pt x="668848" y="6227783"/>
                  <a:pt x="663888" y="6729979"/>
                  <a:pt x="657769" y="6729979"/>
                </a:cubicBezTo>
                <a:lnTo>
                  <a:pt x="0" y="6729979"/>
                </a:lnTo>
                <a:lnTo>
                  <a:pt x="0" y="6729979"/>
                </a:lnTo>
                <a:lnTo>
                  <a:pt x="0" y="5"/>
                </a:lnTo>
                <a:lnTo>
                  <a:pt x="0" y="5"/>
                </a:lnTo>
                <a:lnTo>
                  <a:pt x="657769" y="5"/>
                </a:lnTo>
                <a:cubicBezTo>
                  <a:pt x="663888" y="5"/>
                  <a:pt x="668848" y="502201"/>
                  <a:pt x="668848" y="1121691"/>
                </a:cubicBezTo>
                <a:close/>
              </a:path>
            </a:pathLst>
          </a:custGeom>
        </p:spPr>
        <p:style>
          <a:lnRef idx="1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72655" rIns="112660" bIns="72655" numCol="1" spcCol="1270" anchor="ctr" anchorCtr="0">
            <a:noAutofit/>
          </a:bodyPr>
          <a:lstStyle/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100" kern="1200" dirty="0">
                <a:latin typeface="Tw Cen MT" panose="020B0602020104020603" pitchFamily="34" charset="0"/>
              </a:rPr>
              <a:t>Using solid relevant titles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0D4B17-E3ED-E07C-5E5D-787EFD78113E}"/>
              </a:ext>
            </a:extLst>
          </p:cNvPr>
          <p:cNvSpPr/>
          <p:nvPr/>
        </p:nvSpPr>
        <p:spPr>
          <a:xfrm>
            <a:off x="838200" y="3583263"/>
            <a:ext cx="3785616" cy="836060"/>
          </a:xfrm>
          <a:custGeom>
            <a:avLst/>
            <a:gdLst>
              <a:gd name="connsiteX0" fmla="*/ 0 w 3785616"/>
              <a:gd name="connsiteY0" fmla="*/ 139346 h 836060"/>
              <a:gd name="connsiteX1" fmla="*/ 139346 w 3785616"/>
              <a:gd name="connsiteY1" fmla="*/ 0 h 836060"/>
              <a:gd name="connsiteX2" fmla="*/ 3646270 w 3785616"/>
              <a:gd name="connsiteY2" fmla="*/ 0 h 836060"/>
              <a:gd name="connsiteX3" fmla="*/ 3785616 w 3785616"/>
              <a:gd name="connsiteY3" fmla="*/ 139346 h 836060"/>
              <a:gd name="connsiteX4" fmla="*/ 3785616 w 3785616"/>
              <a:gd name="connsiteY4" fmla="*/ 696714 h 836060"/>
              <a:gd name="connsiteX5" fmla="*/ 3646270 w 3785616"/>
              <a:gd name="connsiteY5" fmla="*/ 836060 h 836060"/>
              <a:gd name="connsiteX6" fmla="*/ 139346 w 3785616"/>
              <a:gd name="connsiteY6" fmla="*/ 836060 h 836060"/>
              <a:gd name="connsiteX7" fmla="*/ 0 w 3785616"/>
              <a:gd name="connsiteY7" fmla="*/ 696714 h 836060"/>
              <a:gd name="connsiteX8" fmla="*/ 0 w 3785616"/>
              <a:gd name="connsiteY8" fmla="*/ 139346 h 83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836060">
                <a:moveTo>
                  <a:pt x="0" y="139346"/>
                </a:moveTo>
                <a:cubicBezTo>
                  <a:pt x="0" y="62387"/>
                  <a:pt x="62387" y="0"/>
                  <a:pt x="139346" y="0"/>
                </a:cubicBezTo>
                <a:lnTo>
                  <a:pt x="3646270" y="0"/>
                </a:lnTo>
                <a:cubicBezTo>
                  <a:pt x="3723229" y="0"/>
                  <a:pt x="3785616" y="62387"/>
                  <a:pt x="3785616" y="139346"/>
                </a:cubicBezTo>
                <a:lnTo>
                  <a:pt x="3785616" y="696714"/>
                </a:lnTo>
                <a:cubicBezTo>
                  <a:pt x="3785616" y="773673"/>
                  <a:pt x="3723229" y="836060"/>
                  <a:pt x="3646270" y="836060"/>
                </a:cubicBezTo>
                <a:lnTo>
                  <a:pt x="139346" y="836060"/>
                </a:lnTo>
                <a:cubicBezTo>
                  <a:pt x="62387" y="836060"/>
                  <a:pt x="0" y="773673"/>
                  <a:pt x="0" y="696714"/>
                </a:cubicBezTo>
                <a:lnTo>
                  <a:pt x="0" y="139346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873" tIns="90343" rIns="139873" bIns="90343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>
                <a:latin typeface="Tw Cen MT" panose="020B0602020104020603" pitchFamily="34" charset="0"/>
              </a:rPr>
              <a:t>Use solid titles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F1E2B2-947E-5FEE-E128-4B4D12051FCB}"/>
              </a:ext>
            </a:extLst>
          </p:cNvPr>
          <p:cNvSpPr/>
          <p:nvPr/>
        </p:nvSpPr>
        <p:spPr>
          <a:xfrm>
            <a:off x="4623815" y="4544734"/>
            <a:ext cx="6729984" cy="668848"/>
          </a:xfrm>
          <a:custGeom>
            <a:avLst/>
            <a:gdLst>
              <a:gd name="connsiteX0" fmla="*/ 111477 w 668848"/>
              <a:gd name="connsiteY0" fmla="*/ 0 h 6729984"/>
              <a:gd name="connsiteX1" fmla="*/ 557371 w 668848"/>
              <a:gd name="connsiteY1" fmla="*/ 0 h 6729984"/>
              <a:gd name="connsiteX2" fmla="*/ 668848 w 668848"/>
              <a:gd name="connsiteY2" fmla="*/ 111477 h 6729984"/>
              <a:gd name="connsiteX3" fmla="*/ 668848 w 668848"/>
              <a:gd name="connsiteY3" fmla="*/ 6729984 h 6729984"/>
              <a:gd name="connsiteX4" fmla="*/ 668848 w 668848"/>
              <a:gd name="connsiteY4" fmla="*/ 6729984 h 6729984"/>
              <a:gd name="connsiteX5" fmla="*/ 0 w 668848"/>
              <a:gd name="connsiteY5" fmla="*/ 6729984 h 6729984"/>
              <a:gd name="connsiteX6" fmla="*/ 0 w 668848"/>
              <a:gd name="connsiteY6" fmla="*/ 6729984 h 6729984"/>
              <a:gd name="connsiteX7" fmla="*/ 0 w 668848"/>
              <a:gd name="connsiteY7" fmla="*/ 111477 h 6729984"/>
              <a:gd name="connsiteX8" fmla="*/ 111477 w 668848"/>
              <a:gd name="connsiteY8" fmla="*/ 0 h 672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8848" h="6729984">
                <a:moveTo>
                  <a:pt x="668848" y="1121691"/>
                </a:moveTo>
                <a:lnTo>
                  <a:pt x="668848" y="5608293"/>
                </a:lnTo>
                <a:cubicBezTo>
                  <a:pt x="668848" y="6227783"/>
                  <a:pt x="663888" y="6729979"/>
                  <a:pt x="657769" y="6729979"/>
                </a:cubicBezTo>
                <a:lnTo>
                  <a:pt x="0" y="6729979"/>
                </a:lnTo>
                <a:lnTo>
                  <a:pt x="0" y="6729979"/>
                </a:lnTo>
                <a:lnTo>
                  <a:pt x="0" y="5"/>
                </a:lnTo>
                <a:lnTo>
                  <a:pt x="0" y="5"/>
                </a:lnTo>
                <a:lnTo>
                  <a:pt x="657769" y="5"/>
                </a:lnTo>
                <a:cubicBezTo>
                  <a:pt x="663888" y="5"/>
                  <a:pt x="668848" y="502201"/>
                  <a:pt x="668848" y="1121691"/>
                </a:cubicBezTo>
                <a:close/>
              </a:path>
            </a:pathLst>
          </a:custGeom>
        </p:spPr>
        <p:style>
          <a:lnRef idx="1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72655" rIns="112660" bIns="72655" numCol="1" spcCol="1270" anchor="ctr" anchorCtr="0">
            <a:noAutofit/>
          </a:bodyPr>
          <a:lstStyle/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100" kern="1200" dirty="0">
                <a:latin typeface="Tw Cen MT" panose="020B0602020104020603" pitchFamily="34" charset="0"/>
              </a:rPr>
              <a:t>List some software which are applicable in desired role/industries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FEC554-065E-CBDE-C6E9-9C22FB080CB6}"/>
              </a:ext>
            </a:extLst>
          </p:cNvPr>
          <p:cNvSpPr/>
          <p:nvPr/>
        </p:nvSpPr>
        <p:spPr>
          <a:xfrm>
            <a:off x="838200" y="4461127"/>
            <a:ext cx="3785616" cy="836060"/>
          </a:xfrm>
          <a:custGeom>
            <a:avLst/>
            <a:gdLst>
              <a:gd name="connsiteX0" fmla="*/ 0 w 3785616"/>
              <a:gd name="connsiteY0" fmla="*/ 139346 h 836060"/>
              <a:gd name="connsiteX1" fmla="*/ 139346 w 3785616"/>
              <a:gd name="connsiteY1" fmla="*/ 0 h 836060"/>
              <a:gd name="connsiteX2" fmla="*/ 3646270 w 3785616"/>
              <a:gd name="connsiteY2" fmla="*/ 0 h 836060"/>
              <a:gd name="connsiteX3" fmla="*/ 3785616 w 3785616"/>
              <a:gd name="connsiteY3" fmla="*/ 139346 h 836060"/>
              <a:gd name="connsiteX4" fmla="*/ 3785616 w 3785616"/>
              <a:gd name="connsiteY4" fmla="*/ 696714 h 836060"/>
              <a:gd name="connsiteX5" fmla="*/ 3646270 w 3785616"/>
              <a:gd name="connsiteY5" fmla="*/ 836060 h 836060"/>
              <a:gd name="connsiteX6" fmla="*/ 139346 w 3785616"/>
              <a:gd name="connsiteY6" fmla="*/ 836060 h 836060"/>
              <a:gd name="connsiteX7" fmla="*/ 0 w 3785616"/>
              <a:gd name="connsiteY7" fmla="*/ 696714 h 836060"/>
              <a:gd name="connsiteX8" fmla="*/ 0 w 3785616"/>
              <a:gd name="connsiteY8" fmla="*/ 139346 h 83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836060">
                <a:moveTo>
                  <a:pt x="0" y="139346"/>
                </a:moveTo>
                <a:cubicBezTo>
                  <a:pt x="0" y="62387"/>
                  <a:pt x="62387" y="0"/>
                  <a:pt x="139346" y="0"/>
                </a:cubicBezTo>
                <a:lnTo>
                  <a:pt x="3646270" y="0"/>
                </a:lnTo>
                <a:cubicBezTo>
                  <a:pt x="3723229" y="0"/>
                  <a:pt x="3785616" y="62387"/>
                  <a:pt x="3785616" y="139346"/>
                </a:cubicBezTo>
                <a:lnTo>
                  <a:pt x="3785616" y="696714"/>
                </a:lnTo>
                <a:cubicBezTo>
                  <a:pt x="3785616" y="773673"/>
                  <a:pt x="3723229" y="836060"/>
                  <a:pt x="3646270" y="836060"/>
                </a:cubicBezTo>
                <a:lnTo>
                  <a:pt x="139346" y="836060"/>
                </a:lnTo>
                <a:cubicBezTo>
                  <a:pt x="62387" y="836060"/>
                  <a:pt x="0" y="773673"/>
                  <a:pt x="0" y="696714"/>
                </a:cubicBezTo>
                <a:lnTo>
                  <a:pt x="0" y="139346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873" tIns="90343" rIns="139873" bIns="90343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>
                <a:latin typeface="Tw Cen MT" panose="020B0602020104020603" pitchFamily="34" charset="0"/>
              </a:rPr>
              <a:t>Include relevant software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589803-7D6D-3A4E-7C59-E63E7C1BE0F9}"/>
              </a:ext>
            </a:extLst>
          </p:cNvPr>
          <p:cNvSpPr/>
          <p:nvPr/>
        </p:nvSpPr>
        <p:spPr>
          <a:xfrm>
            <a:off x="4623815" y="5422596"/>
            <a:ext cx="6729984" cy="668848"/>
          </a:xfrm>
          <a:custGeom>
            <a:avLst/>
            <a:gdLst>
              <a:gd name="connsiteX0" fmla="*/ 111477 w 668848"/>
              <a:gd name="connsiteY0" fmla="*/ 0 h 6729984"/>
              <a:gd name="connsiteX1" fmla="*/ 557371 w 668848"/>
              <a:gd name="connsiteY1" fmla="*/ 0 h 6729984"/>
              <a:gd name="connsiteX2" fmla="*/ 668848 w 668848"/>
              <a:gd name="connsiteY2" fmla="*/ 111477 h 6729984"/>
              <a:gd name="connsiteX3" fmla="*/ 668848 w 668848"/>
              <a:gd name="connsiteY3" fmla="*/ 6729984 h 6729984"/>
              <a:gd name="connsiteX4" fmla="*/ 668848 w 668848"/>
              <a:gd name="connsiteY4" fmla="*/ 6729984 h 6729984"/>
              <a:gd name="connsiteX5" fmla="*/ 0 w 668848"/>
              <a:gd name="connsiteY5" fmla="*/ 6729984 h 6729984"/>
              <a:gd name="connsiteX6" fmla="*/ 0 w 668848"/>
              <a:gd name="connsiteY6" fmla="*/ 6729984 h 6729984"/>
              <a:gd name="connsiteX7" fmla="*/ 0 w 668848"/>
              <a:gd name="connsiteY7" fmla="*/ 111477 h 6729984"/>
              <a:gd name="connsiteX8" fmla="*/ 111477 w 668848"/>
              <a:gd name="connsiteY8" fmla="*/ 0 h 672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8848" h="6729984">
                <a:moveTo>
                  <a:pt x="668848" y="1121691"/>
                </a:moveTo>
                <a:lnTo>
                  <a:pt x="668848" y="5608293"/>
                </a:lnTo>
                <a:cubicBezTo>
                  <a:pt x="668848" y="6227783"/>
                  <a:pt x="663888" y="6729979"/>
                  <a:pt x="657769" y="6729979"/>
                </a:cubicBezTo>
                <a:lnTo>
                  <a:pt x="0" y="6729979"/>
                </a:lnTo>
                <a:lnTo>
                  <a:pt x="0" y="6729979"/>
                </a:lnTo>
                <a:lnTo>
                  <a:pt x="0" y="5"/>
                </a:lnTo>
                <a:lnTo>
                  <a:pt x="0" y="5"/>
                </a:lnTo>
                <a:lnTo>
                  <a:pt x="657769" y="5"/>
                </a:lnTo>
                <a:cubicBezTo>
                  <a:pt x="663888" y="5"/>
                  <a:pt x="668848" y="502201"/>
                  <a:pt x="668848" y="1121691"/>
                </a:cubicBezTo>
                <a:close/>
              </a:path>
            </a:pathLst>
          </a:custGeom>
        </p:spPr>
        <p:style>
          <a:lnRef idx="1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72655" rIns="112660" bIns="72655" numCol="1" spcCol="1270" anchor="ctr" anchorCtr="0">
            <a:noAutofit/>
          </a:bodyPr>
          <a:lstStyle/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100" kern="1200" dirty="0">
                <a:latin typeface="Tw Cen MT" panose="020B0602020104020603" pitchFamily="34" charset="0"/>
              </a:rPr>
              <a:t>Track the repetition of keywords in your resume it shall be in line with top priority skill as in job description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6ADC0F-5495-C5C5-016D-6ECA65227533}"/>
              </a:ext>
            </a:extLst>
          </p:cNvPr>
          <p:cNvSpPr/>
          <p:nvPr/>
        </p:nvSpPr>
        <p:spPr>
          <a:xfrm>
            <a:off x="838200" y="5338990"/>
            <a:ext cx="3785616" cy="836060"/>
          </a:xfrm>
          <a:custGeom>
            <a:avLst/>
            <a:gdLst>
              <a:gd name="connsiteX0" fmla="*/ 0 w 3785616"/>
              <a:gd name="connsiteY0" fmla="*/ 139346 h 836060"/>
              <a:gd name="connsiteX1" fmla="*/ 139346 w 3785616"/>
              <a:gd name="connsiteY1" fmla="*/ 0 h 836060"/>
              <a:gd name="connsiteX2" fmla="*/ 3646270 w 3785616"/>
              <a:gd name="connsiteY2" fmla="*/ 0 h 836060"/>
              <a:gd name="connsiteX3" fmla="*/ 3785616 w 3785616"/>
              <a:gd name="connsiteY3" fmla="*/ 139346 h 836060"/>
              <a:gd name="connsiteX4" fmla="*/ 3785616 w 3785616"/>
              <a:gd name="connsiteY4" fmla="*/ 696714 h 836060"/>
              <a:gd name="connsiteX5" fmla="*/ 3646270 w 3785616"/>
              <a:gd name="connsiteY5" fmla="*/ 836060 h 836060"/>
              <a:gd name="connsiteX6" fmla="*/ 139346 w 3785616"/>
              <a:gd name="connsiteY6" fmla="*/ 836060 h 836060"/>
              <a:gd name="connsiteX7" fmla="*/ 0 w 3785616"/>
              <a:gd name="connsiteY7" fmla="*/ 696714 h 836060"/>
              <a:gd name="connsiteX8" fmla="*/ 0 w 3785616"/>
              <a:gd name="connsiteY8" fmla="*/ 139346 h 83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836060">
                <a:moveTo>
                  <a:pt x="0" y="139346"/>
                </a:moveTo>
                <a:cubicBezTo>
                  <a:pt x="0" y="62387"/>
                  <a:pt x="62387" y="0"/>
                  <a:pt x="139346" y="0"/>
                </a:cubicBezTo>
                <a:lnTo>
                  <a:pt x="3646270" y="0"/>
                </a:lnTo>
                <a:cubicBezTo>
                  <a:pt x="3723229" y="0"/>
                  <a:pt x="3785616" y="62387"/>
                  <a:pt x="3785616" y="139346"/>
                </a:cubicBezTo>
                <a:lnTo>
                  <a:pt x="3785616" y="696714"/>
                </a:lnTo>
                <a:cubicBezTo>
                  <a:pt x="3785616" y="773673"/>
                  <a:pt x="3723229" y="836060"/>
                  <a:pt x="3646270" y="836060"/>
                </a:cubicBezTo>
                <a:lnTo>
                  <a:pt x="139346" y="836060"/>
                </a:lnTo>
                <a:cubicBezTo>
                  <a:pt x="62387" y="836060"/>
                  <a:pt x="0" y="773673"/>
                  <a:pt x="0" y="696714"/>
                </a:cubicBezTo>
                <a:lnTo>
                  <a:pt x="0" y="139346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873" tIns="90343" rIns="139873" bIns="90343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>
                <a:latin typeface="Tw Cen MT" panose="020B0602020104020603" pitchFamily="34" charset="0"/>
              </a:rPr>
              <a:t>Take an audit of keywords</a:t>
            </a:r>
          </a:p>
        </p:txBody>
      </p:sp>
    </p:spTree>
    <p:extLst>
      <p:ext uri="{BB962C8B-B14F-4D97-AF65-F5344CB8AC3E}">
        <p14:creationId xmlns:p14="http://schemas.microsoft.com/office/powerpoint/2010/main" val="81991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2B0F-28AB-C346-873A-F0C6381F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Language for Designing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4D61-5C14-7CB4-4D68-AFC11E497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84"/>
            <a:ext cx="10072607" cy="459077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Words draw pictures in the minds, like ‘sustainable energy’, projects images of solar panels, wind turbines, etc.… </a:t>
            </a:r>
          </a:p>
          <a:p>
            <a:pPr>
              <a:lnSpc>
                <a:spcPct val="150000"/>
              </a:lnSpc>
            </a:pPr>
            <a:r>
              <a:rPr lang="en-US" dirty="0"/>
              <a:t>Similarly using powerful words shows success and trust in action.</a:t>
            </a:r>
          </a:p>
          <a:p>
            <a:pPr>
              <a:lnSpc>
                <a:spcPct val="150000"/>
              </a:lnSpc>
            </a:pPr>
            <a:r>
              <a:rPr lang="en-US" dirty="0"/>
              <a:t>Supercharge the body content to build trust by: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Integrating Brands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Quantifications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Detailing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00088-11CB-3D13-2907-494986C23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983" y="4572647"/>
            <a:ext cx="3179622" cy="22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2B0F-28AB-C346-873A-F0C6381F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Language for Designing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4D61-5C14-7CB4-4D68-AFC11E497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For example:</a:t>
            </a:r>
          </a:p>
          <a:p>
            <a:pPr>
              <a:lnSpc>
                <a:spcPct val="150000"/>
              </a:lnSpc>
            </a:pPr>
            <a:r>
              <a:rPr lang="en-US" dirty="0"/>
              <a:t>How you’d naturally say it: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“I helped develop an iOS app for a group of scientists.” </a:t>
            </a:r>
          </a:p>
          <a:p>
            <a:pPr>
              <a:lnSpc>
                <a:spcPct val="150000"/>
              </a:lnSpc>
            </a:pPr>
            <a:r>
              <a:rPr lang="en-US" dirty="0"/>
              <a:t>How you’d say it on a resume: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“</a:t>
            </a:r>
            <a:r>
              <a:rPr lang="en-US" dirty="0">
                <a:highlight>
                  <a:srgbClr val="FFFF00"/>
                </a:highlight>
              </a:rPr>
              <a:t>Collaborated</a:t>
            </a:r>
            <a:r>
              <a:rPr lang="en-US" dirty="0"/>
              <a:t> with a team of </a:t>
            </a:r>
            <a:r>
              <a:rPr lang="en-US" dirty="0">
                <a:highlight>
                  <a:srgbClr val="FFFF00"/>
                </a:highlight>
              </a:rPr>
              <a:t>x</a:t>
            </a:r>
            <a:r>
              <a:rPr lang="en-US" dirty="0"/>
              <a:t> to develop an iOS app for the </a:t>
            </a:r>
            <a:r>
              <a:rPr lang="en-US" dirty="0">
                <a:highlight>
                  <a:srgbClr val="FFFF00"/>
                </a:highlight>
              </a:rPr>
              <a:t>[some science group or organization] </a:t>
            </a:r>
            <a:r>
              <a:rPr lang="en-US" dirty="0"/>
              <a:t>which was successfully launched in </a:t>
            </a:r>
            <a:r>
              <a:rPr lang="en-US" dirty="0">
                <a:highlight>
                  <a:srgbClr val="FFFF00"/>
                </a:highlight>
              </a:rPr>
              <a:t>[date] </a:t>
            </a:r>
            <a:r>
              <a:rPr lang="en-US" dirty="0"/>
              <a:t>and downloaded </a:t>
            </a:r>
            <a:r>
              <a:rPr lang="en-US" dirty="0">
                <a:highlight>
                  <a:srgbClr val="FFFF00"/>
                </a:highlight>
              </a:rPr>
              <a:t>xxx</a:t>
            </a:r>
            <a:r>
              <a:rPr lang="en-US" dirty="0"/>
              <a:t> in the first </a:t>
            </a:r>
            <a:r>
              <a:rPr lang="en-US" dirty="0">
                <a:highlight>
                  <a:srgbClr val="FFFF00"/>
                </a:highlight>
              </a:rPr>
              <a:t>x </a:t>
            </a:r>
            <a:r>
              <a:rPr lang="en-US" dirty="0"/>
              <a:t>months.”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10635-8AF7-AE66-CFDA-1358B5807A38}"/>
              </a:ext>
            </a:extLst>
          </p:cNvPr>
          <p:cNvSpPr txBox="1"/>
          <p:nvPr/>
        </p:nvSpPr>
        <p:spPr>
          <a:xfrm>
            <a:off x="87823" y="4370626"/>
            <a:ext cx="102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w Cen MT" panose="020B0602020104020603" pitchFamily="34" charset="0"/>
              </a:rPr>
              <a:t>Powerful 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6D284-A158-F01F-D9BC-B600EE95971B}"/>
              </a:ext>
            </a:extLst>
          </p:cNvPr>
          <p:cNvSpPr txBox="1"/>
          <p:nvPr/>
        </p:nvSpPr>
        <p:spPr>
          <a:xfrm>
            <a:off x="9453965" y="4001294"/>
            <a:ext cx="16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w Cen MT" panose="020B0602020104020603" pitchFamily="34" charset="0"/>
              </a:rPr>
              <a:t>Brand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AF41F-02F5-56C8-9D76-FC203F053DAA}"/>
              </a:ext>
            </a:extLst>
          </p:cNvPr>
          <p:cNvSpPr txBox="1"/>
          <p:nvPr/>
        </p:nvSpPr>
        <p:spPr>
          <a:xfrm>
            <a:off x="7082724" y="5951048"/>
            <a:ext cx="237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w Cen MT" panose="020B0602020104020603" pitchFamily="34" charset="0"/>
              </a:rPr>
              <a:t>Quantification and Detailing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E0DA16-1996-71C6-2E02-973E68BED5BA}"/>
              </a:ext>
            </a:extLst>
          </p:cNvPr>
          <p:cNvCxnSpPr>
            <a:stCxn id="4" idx="3"/>
          </p:cNvCxnSpPr>
          <p:nvPr/>
        </p:nvCxnSpPr>
        <p:spPr>
          <a:xfrm>
            <a:off x="1110711" y="4693792"/>
            <a:ext cx="201479" cy="95289"/>
          </a:xfrm>
          <a:prstGeom prst="straightConnector1">
            <a:avLst/>
          </a:prstGeom>
          <a:ln w="12700">
            <a:solidFill>
              <a:schemeClr val="tx1">
                <a:alpha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1A4560-CFCB-07C8-953A-0D819778AAFE}"/>
              </a:ext>
            </a:extLst>
          </p:cNvPr>
          <p:cNvCxnSpPr/>
          <p:nvPr/>
        </p:nvCxnSpPr>
        <p:spPr>
          <a:xfrm>
            <a:off x="10213383" y="4370626"/>
            <a:ext cx="0" cy="201374"/>
          </a:xfrm>
          <a:prstGeom prst="straightConnector1">
            <a:avLst/>
          </a:prstGeom>
          <a:ln w="12700">
            <a:solidFill>
              <a:schemeClr val="tx1">
                <a:alpha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9FC65A23-CFBB-55B1-5015-C70F6AFEC646}"/>
              </a:ext>
            </a:extLst>
          </p:cNvPr>
          <p:cNvCxnSpPr>
            <a:cxnSpLocks/>
          </p:cNvCxnSpPr>
          <p:nvPr/>
        </p:nvCxnSpPr>
        <p:spPr>
          <a:xfrm>
            <a:off x="5300420" y="4693792"/>
            <a:ext cx="3026690" cy="125049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alpha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7382200-ED71-430A-AB45-E08225FC442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587857" y="5951048"/>
            <a:ext cx="3494867" cy="323166"/>
          </a:xfrm>
          <a:prstGeom prst="curvedConnector3">
            <a:avLst/>
          </a:prstGeom>
          <a:ln w="12700">
            <a:solidFill>
              <a:schemeClr val="tx1">
                <a:alpha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0EAFAED0-5A1A-8C39-B7C2-C48815F2F5F0}"/>
              </a:ext>
            </a:extLst>
          </p:cNvPr>
          <p:cNvCxnSpPr>
            <a:cxnSpLocks/>
          </p:cNvCxnSpPr>
          <p:nvPr/>
        </p:nvCxnSpPr>
        <p:spPr>
          <a:xfrm>
            <a:off x="5109277" y="5711607"/>
            <a:ext cx="1907258" cy="47211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alpha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2B10D49-078D-22C8-A55F-A420F7374C2B}"/>
              </a:ext>
            </a:extLst>
          </p:cNvPr>
          <p:cNvCxnSpPr/>
          <p:nvPr/>
        </p:nvCxnSpPr>
        <p:spPr>
          <a:xfrm rot="10800000" flipV="1">
            <a:off x="8446577" y="5470901"/>
            <a:ext cx="1007389" cy="473383"/>
          </a:xfrm>
          <a:prstGeom prst="curvedConnector3">
            <a:avLst/>
          </a:prstGeom>
          <a:ln w="12700">
            <a:solidFill>
              <a:schemeClr val="tx1">
                <a:alpha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3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A695-1301-C98F-A801-A74306C9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20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 Toolkit for Generating Powerful Words</a:t>
            </a:r>
          </a:p>
        </p:txBody>
      </p:sp>
      <p:sp>
        <p:nvSpPr>
          <p:cNvPr id="3" name="Rectangle: Rounded Corners 2">
            <a:hlinkClick r:id="rId2"/>
            <a:extLst>
              <a:ext uri="{FF2B5EF4-FFF2-40B4-BE49-F238E27FC236}">
                <a16:creationId xmlns:a16="http://schemas.microsoft.com/office/drawing/2014/main" id="{FBF956CD-D7EA-88ED-79F7-4D991DB0A5C1}"/>
              </a:ext>
            </a:extLst>
          </p:cNvPr>
          <p:cNvSpPr/>
          <p:nvPr/>
        </p:nvSpPr>
        <p:spPr>
          <a:xfrm>
            <a:off x="4355024" y="2820692"/>
            <a:ext cx="3719593" cy="1565328"/>
          </a:xfrm>
          <a:prstGeom prst="roundRect">
            <a:avLst>
              <a:gd name="adj" fmla="val 1072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Click here to download the toolkit</a:t>
            </a:r>
          </a:p>
        </p:txBody>
      </p:sp>
    </p:spTree>
    <p:extLst>
      <p:ext uri="{BB962C8B-B14F-4D97-AF65-F5344CB8AC3E}">
        <p14:creationId xmlns:p14="http://schemas.microsoft.com/office/powerpoint/2010/main" val="1164674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E425D-4D38-F9EC-8817-F4A09879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A6F8-A88B-9C8D-7948-3885D2F95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843"/>
            <a:ext cx="10515600" cy="5171535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1C1D1F"/>
                </a:solidFill>
                <a:effectLst/>
              </a:rPr>
              <a:t>Think about your most recent career-related experience. </a:t>
            </a:r>
            <a:r>
              <a:rPr lang="en-US" b="1" i="0" dirty="0">
                <a:solidFill>
                  <a:srgbClr val="1C1D1F"/>
                </a:solidFill>
                <a:effectLst/>
              </a:rPr>
              <a:t>What part of that experience was most important</a:t>
            </a:r>
            <a:r>
              <a:rPr lang="en-US" b="0" i="0" dirty="0">
                <a:solidFill>
                  <a:srgbClr val="1C1D1F"/>
                </a:solidFill>
                <a:effectLst/>
              </a:rPr>
              <a:t>?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1C1D1F"/>
                </a:solidFill>
                <a:effectLst/>
              </a:rPr>
              <a:t>Now, try to </a:t>
            </a:r>
            <a:r>
              <a:rPr lang="en-US" b="1" i="0" dirty="0">
                <a:solidFill>
                  <a:srgbClr val="1C1D1F"/>
                </a:solidFill>
                <a:effectLst/>
              </a:rPr>
              <a:t>align what was most important</a:t>
            </a:r>
            <a:r>
              <a:rPr lang="en-US" b="0" i="0" dirty="0">
                <a:solidFill>
                  <a:srgbClr val="1C1D1F"/>
                </a:solidFill>
                <a:effectLst/>
              </a:rPr>
              <a:t> in that experience </a:t>
            </a:r>
            <a:r>
              <a:rPr lang="en-US" b="1" i="0" dirty="0">
                <a:solidFill>
                  <a:srgbClr val="1C1D1F"/>
                </a:solidFill>
                <a:effectLst/>
              </a:rPr>
              <a:t>with your highest-priority Six Skills</a:t>
            </a:r>
            <a:r>
              <a:rPr lang="en-US" b="0" i="0" dirty="0">
                <a:solidFill>
                  <a:srgbClr val="1C1D1F"/>
                </a:solidFill>
                <a:effectLst/>
              </a:rPr>
              <a:t>. You may have to </a:t>
            </a:r>
            <a:r>
              <a:rPr lang="en-US" b="0" i="1" dirty="0">
                <a:solidFill>
                  <a:srgbClr val="1C1D1F"/>
                </a:solidFill>
                <a:effectLst/>
              </a:rPr>
              <a:t>reframe</a:t>
            </a:r>
            <a:r>
              <a:rPr lang="en-US" b="0" i="0" dirty="0">
                <a:solidFill>
                  <a:srgbClr val="1C1D1F"/>
                </a:solidFill>
                <a:effectLst/>
              </a:rPr>
              <a:t> the experience for it to fit </a:t>
            </a:r>
            <a:r>
              <a:rPr lang="en-US" dirty="0">
                <a:solidFill>
                  <a:srgbClr val="1C1D1F"/>
                </a:solidFill>
              </a:rPr>
              <a:t>the </a:t>
            </a:r>
            <a:r>
              <a:rPr lang="en-US" b="0" i="0" dirty="0">
                <a:solidFill>
                  <a:srgbClr val="1C1D1F"/>
                </a:solidFill>
                <a:effectLst/>
              </a:rPr>
              <a:t>Skills. </a:t>
            </a:r>
            <a:r>
              <a:rPr lang="en-US" b="1" i="0" dirty="0">
                <a:solidFill>
                  <a:srgbClr val="1C1D1F"/>
                </a:solidFill>
                <a:effectLst/>
              </a:rPr>
              <a:t>If it can’t align, move to a lower-priority skill</a:t>
            </a:r>
            <a:r>
              <a:rPr lang="en-US" b="0" i="0" dirty="0">
                <a:solidFill>
                  <a:srgbClr val="1C1D1F"/>
                </a:solidFill>
                <a:effectLst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1C1D1F"/>
                </a:solidFill>
                <a:effectLst/>
              </a:rPr>
              <a:t>When it does align, </a:t>
            </a:r>
            <a:r>
              <a:rPr lang="en-US" b="1" i="0" dirty="0">
                <a:solidFill>
                  <a:srgbClr val="1C1D1F"/>
                </a:solidFill>
                <a:effectLst/>
              </a:rPr>
              <a:t>describe your part in that experience</a:t>
            </a:r>
            <a:r>
              <a:rPr lang="en-US" b="0" i="0" dirty="0">
                <a:solidFill>
                  <a:srgbClr val="1C1D1F"/>
                </a:solidFill>
                <a:effectLst/>
              </a:rPr>
              <a:t> and </a:t>
            </a:r>
            <a:r>
              <a:rPr lang="en-US" b="1" i="0" dirty="0">
                <a:solidFill>
                  <a:srgbClr val="1C1D1F"/>
                </a:solidFill>
                <a:effectLst/>
              </a:rPr>
              <a:t>integrate brands, quantities, and details</a:t>
            </a:r>
            <a:r>
              <a:rPr lang="en-US" b="0" i="0" dirty="0">
                <a:solidFill>
                  <a:srgbClr val="1C1D1F"/>
                </a:solidFill>
                <a:effectLst/>
              </a:rPr>
              <a:t> into your description. Take notes of your work. This is a draft of bullet points that you can use on your resume.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1C1D1F"/>
                </a:solidFill>
                <a:effectLst/>
              </a:rPr>
              <a:t>Repeat this workflow going back to your career history for up to 10 years. </a:t>
            </a:r>
            <a:r>
              <a:rPr lang="en-US" b="1" i="0" dirty="0">
                <a:solidFill>
                  <a:srgbClr val="1C1D1F"/>
                </a:solidFill>
                <a:effectLst/>
              </a:rPr>
              <a:t>Your goal is to have 2-3 bullet points for each experience listed on your resume</a:t>
            </a:r>
            <a:r>
              <a:rPr lang="en-US" b="0" i="0" dirty="0">
                <a:solidFill>
                  <a:srgbClr val="1C1D1F"/>
                </a:solidFill>
                <a:effectLst/>
              </a:rPr>
              <a:t>. Each bullet point needs to align with one of your Six Skills.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1C1D1F"/>
                </a:solidFill>
                <a:effectLst/>
              </a:rPr>
              <a:t>If you can, you should </a:t>
            </a:r>
            <a:r>
              <a:rPr lang="en-US" b="1" i="0" dirty="0">
                <a:solidFill>
                  <a:srgbClr val="1C1D1F"/>
                </a:solidFill>
                <a:effectLst/>
              </a:rPr>
              <a:t>try to find at least one bullet point for each of your Six Skills</a:t>
            </a:r>
            <a:r>
              <a:rPr lang="en-US" b="0" i="0" dirty="0">
                <a:solidFill>
                  <a:srgbClr val="1C1D1F"/>
                </a:solidFill>
                <a:effectLst/>
              </a:rPr>
              <a:t> to include somewhere in your resume. However, sometimes this is not possible. It is </a:t>
            </a:r>
            <a:r>
              <a:rPr lang="en-US" b="0" i="1" dirty="0">
                <a:solidFill>
                  <a:srgbClr val="1C1D1F"/>
                </a:solidFill>
                <a:effectLst/>
              </a:rPr>
              <a:t>essential</a:t>
            </a:r>
            <a:r>
              <a:rPr lang="en-US" b="0" i="0" dirty="0">
                <a:solidFill>
                  <a:srgbClr val="1C1D1F"/>
                </a:solidFill>
                <a:effectLst/>
              </a:rPr>
              <a:t> that you are able to develop at least one bullet point for each of your top 3 Big Six Skills.</a:t>
            </a:r>
          </a:p>
        </p:txBody>
      </p:sp>
    </p:spTree>
    <p:extLst>
      <p:ext uri="{BB962C8B-B14F-4D97-AF65-F5344CB8AC3E}">
        <p14:creationId xmlns:p14="http://schemas.microsoft.com/office/powerpoint/2010/main" val="3757686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E425D-4D38-F9EC-8817-F4A09879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A6F8-A88B-9C8D-7948-3885D2F95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643"/>
            <a:ext cx="5965556" cy="517153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i="0" dirty="0">
                <a:solidFill>
                  <a:srgbClr val="1C1D1F"/>
                </a:solidFill>
                <a:effectLst/>
              </a:rPr>
              <a:t>Analyzing Data:</a:t>
            </a:r>
            <a:r>
              <a:rPr lang="en-US" b="0" i="0" dirty="0">
                <a:solidFill>
                  <a:srgbClr val="1C1D1F"/>
                </a:solidFill>
                <a:effectLst/>
              </a:rPr>
              <a:t> Enabled the creation of a large Excel database built with data points gathered from the Securities and Exchange Commission (SEC) website on 200 publicly-traded companies and used the database to analyze the goodwill impairment calculations made by firms during the 2010s.</a:t>
            </a:r>
          </a:p>
        </p:txBody>
      </p:sp>
      <p:sp>
        <p:nvSpPr>
          <p:cNvPr id="4" name="Content Placeholder b">
            <a:extLst>
              <a:ext uri="{FF2B5EF4-FFF2-40B4-BE49-F238E27FC236}">
                <a16:creationId xmlns:a16="http://schemas.microsoft.com/office/drawing/2014/main" id="{E9DD688D-9F9F-A769-C9CC-AC3773A2AB29}"/>
              </a:ext>
            </a:extLst>
          </p:cNvPr>
          <p:cNvSpPr txBox="1">
            <a:spLocks/>
          </p:cNvSpPr>
          <p:nvPr/>
        </p:nvSpPr>
        <p:spPr>
          <a:xfrm>
            <a:off x="838200" y="1349642"/>
            <a:ext cx="5965556" cy="517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1C1D1F"/>
                </a:solidFill>
              </a:rPr>
              <a:t>Analyzing Data:</a:t>
            </a:r>
            <a:r>
              <a:rPr lang="en-US" dirty="0">
                <a:solidFill>
                  <a:srgbClr val="1C1D1F"/>
                </a:solidFill>
              </a:rPr>
              <a:t> Enabled the creation of a large Excel database built with data points gathered from the </a:t>
            </a:r>
            <a:r>
              <a:rPr lang="en-US" dirty="0">
                <a:solidFill>
                  <a:srgbClr val="1C1D1F"/>
                </a:solidFill>
                <a:highlight>
                  <a:srgbClr val="FFFF00"/>
                </a:highlight>
              </a:rPr>
              <a:t>Securities and Exchange Commission </a:t>
            </a:r>
            <a:r>
              <a:rPr lang="en-US" dirty="0">
                <a:solidFill>
                  <a:srgbClr val="1C1D1F"/>
                </a:solidFill>
              </a:rPr>
              <a:t>(SEC) website on 200 publicly-traded companies and used the database to analyze the goodwill impairment calculations made by firms during the 2010s.</a:t>
            </a:r>
          </a:p>
        </p:txBody>
      </p:sp>
      <p:sp>
        <p:nvSpPr>
          <p:cNvPr id="5" name="Content Placeholder d">
            <a:extLst>
              <a:ext uri="{FF2B5EF4-FFF2-40B4-BE49-F238E27FC236}">
                <a16:creationId xmlns:a16="http://schemas.microsoft.com/office/drawing/2014/main" id="{2B3085B0-C566-3022-9A74-EA92A3A14AD8}"/>
              </a:ext>
            </a:extLst>
          </p:cNvPr>
          <p:cNvSpPr txBox="1">
            <a:spLocks/>
          </p:cNvSpPr>
          <p:nvPr/>
        </p:nvSpPr>
        <p:spPr>
          <a:xfrm>
            <a:off x="838200" y="1349641"/>
            <a:ext cx="5965556" cy="517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1C1D1F"/>
                </a:solidFill>
              </a:rPr>
              <a:t>Analyzing Data:</a:t>
            </a:r>
            <a:r>
              <a:rPr lang="en-US" dirty="0">
                <a:solidFill>
                  <a:srgbClr val="1C1D1F"/>
                </a:solidFill>
              </a:rPr>
              <a:t> Enabled the creation of a large Excel database built with data points gathered from the Securities and Exchange Commission (SEC) website on </a:t>
            </a:r>
            <a:r>
              <a:rPr lang="en-US" dirty="0">
                <a:solidFill>
                  <a:srgbClr val="1C1D1F"/>
                </a:solidFill>
                <a:highlight>
                  <a:srgbClr val="FFFF00"/>
                </a:highlight>
              </a:rPr>
              <a:t>200 publicly-traded companies </a:t>
            </a:r>
            <a:r>
              <a:rPr lang="en-US" dirty="0">
                <a:solidFill>
                  <a:srgbClr val="1C1D1F"/>
                </a:solidFill>
              </a:rPr>
              <a:t>and used the database to analyze the goodwill impairment calculations made by firms during the 2010s.</a:t>
            </a:r>
          </a:p>
        </p:txBody>
      </p:sp>
      <p:sp>
        <p:nvSpPr>
          <p:cNvPr id="7" name="Content Placeholder q">
            <a:extLst>
              <a:ext uri="{FF2B5EF4-FFF2-40B4-BE49-F238E27FC236}">
                <a16:creationId xmlns:a16="http://schemas.microsoft.com/office/drawing/2014/main" id="{FF29E8C3-D373-B02C-F56B-E17DBACE08F6}"/>
              </a:ext>
            </a:extLst>
          </p:cNvPr>
          <p:cNvSpPr txBox="1">
            <a:spLocks/>
          </p:cNvSpPr>
          <p:nvPr/>
        </p:nvSpPr>
        <p:spPr>
          <a:xfrm>
            <a:off x="838200" y="1349640"/>
            <a:ext cx="5965556" cy="517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1C1D1F"/>
                </a:solidFill>
              </a:rPr>
              <a:t>Analyzing Data:</a:t>
            </a:r>
            <a:r>
              <a:rPr lang="en-US" dirty="0">
                <a:solidFill>
                  <a:srgbClr val="1C1D1F"/>
                </a:solidFill>
              </a:rPr>
              <a:t> Enabled the creation of a large Excel database built with data points gathered from the Securities and Exchange Commission (SEC) website on 200 publicly-traded companies and used the database to </a:t>
            </a:r>
            <a:r>
              <a:rPr lang="en-US" dirty="0">
                <a:solidFill>
                  <a:srgbClr val="1C1D1F"/>
                </a:solidFill>
                <a:highlight>
                  <a:srgbClr val="FFFF00"/>
                </a:highlight>
              </a:rPr>
              <a:t>analyze the goodwill impairment calculations made by firms during the 2010s.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0E435E-DDE0-BA56-3F85-1E277A65E29E}"/>
              </a:ext>
            </a:extLst>
          </p:cNvPr>
          <p:cNvGrpSpPr/>
          <p:nvPr/>
        </p:nvGrpSpPr>
        <p:grpSpPr>
          <a:xfrm>
            <a:off x="6928992" y="449580"/>
            <a:ext cx="5050115" cy="3134404"/>
            <a:chOff x="6928992" y="449580"/>
            <a:chExt cx="5050115" cy="31344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FFB506-AD91-F6A0-4A58-DEBA3C13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8993" y="526942"/>
              <a:ext cx="5050114" cy="305704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E2741B-7DA2-6C65-818C-091A8DF61270}"/>
                </a:ext>
              </a:extLst>
            </p:cNvPr>
            <p:cNvSpPr/>
            <p:nvPr/>
          </p:nvSpPr>
          <p:spPr>
            <a:xfrm>
              <a:off x="6928992" y="449580"/>
              <a:ext cx="1856868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BBEF2-16A0-F1E5-71BB-68E003802FED}"/>
              </a:ext>
            </a:extLst>
          </p:cNvPr>
          <p:cNvGrpSpPr/>
          <p:nvPr/>
        </p:nvGrpSpPr>
        <p:grpSpPr>
          <a:xfrm>
            <a:off x="6928992" y="3850305"/>
            <a:ext cx="5050113" cy="2832249"/>
            <a:chOff x="6928992" y="3850305"/>
            <a:chExt cx="5050113" cy="28322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EFD38A-9E15-0841-241C-0640F542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8992" y="3850305"/>
              <a:ext cx="5050113" cy="283224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A0827F-5E2E-1C33-0E28-9F98E4D70F54}"/>
                </a:ext>
              </a:extLst>
            </p:cNvPr>
            <p:cNvSpPr/>
            <p:nvPr/>
          </p:nvSpPr>
          <p:spPr>
            <a:xfrm>
              <a:off x="6928992" y="3850305"/>
              <a:ext cx="1856868" cy="852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29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C8512E-1016-0CD8-4347-F8DF877DA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43" y="2450888"/>
            <a:ext cx="1250675" cy="9380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0AD1CA0-C337-E2C1-383A-0FE593DBCB0B}"/>
              </a:ext>
            </a:extLst>
          </p:cNvPr>
          <p:cNvSpPr txBox="1">
            <a:spLocks/>
          </p:cNvSpPr>
          <p:nvPr/>
        </p:nvSpPr>
        <p:spPr>
          <a:xfrm>
            <a:off x="838200" y="26062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w Cen MT Condensed Extra Bold" panose="020B0803020202020204" pitchFamily="34" charset="0"/>
              </a:rPr>
              <a:t>The Career Cycle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C7B57E-48AA-9548-97EE-0EEFCFFC2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64" r="30442"/>
          <a:stretch/>
        </p:blipFill>
        <p:spPr>
          <a:xfrm flipH="1">
            <a:off x="9452309" y="3388894"/>
            <a:ext cx="755372" cy="1942116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2C27CDFE-DC69-E499-CCE0-16492FA29119}"/>
              </a:ext>
            </a:extLst>
          </p:cNvPr>
          <p:cNvSpPr/>
          <p:nvPr/>
        </p:nvSpPr>
        <p:spPr>
          <a:xfrm rot="1920176">
            <a:off x="8576566" y="2218837"/>
            <a:ext cx="1517224" cy="717407"/>
          </a:xfrm>
          <a:prstGeom prst="curvedDownArrow">
            <a:avLst>
              <a:gd name="adj1" fmla="val 24497"/>
              <a:gd name="adj2" fmla="val 46349"/>
              <a:gd name="adj3" fmla="val 3731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E9FD01-679B-8015-BCAB-8BF9EBFB036D}"/>
              </a:ext>
            </a:extLst>
          </p:cNvPr>
          <p:cNvGrpSpPr/>
          <p:nvPr/>
        </p:nvGrpSpPr>
        <p:grpSpPr>
          <a:xfrm>
            <a:off x="2023403" y="1582520"/>
            <a:ext cx="1683026" cy="1802711"/>
            <a:chOff x="1444488" y="1871316"/>
            <a:chExt cx="1683026" cy="180271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071F2A-CFA8-B872-A2E8-D60EDA527096}"/>
                </a:ext>
              </a:extLst>
            </p:cNvPr>
            <p:cNvSpPr/>
            <p:nvPr/>
          </p:nvSpPr>
          <p:spPr>
            <a:xfrm>
              <a:off x="1444488" y="1871316"/>
              <a:ext cx="1683026" cy="18027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F955AA-77E7-862C-81AF-5E2028204934}"/>
                </a:ext>
              </a:extLst>
            </p:cNvPr>
            <p:cNvSpPr txBox="1"/>
            <p:nvPr/>
          </p:nvSpPr>
          <p:spPr>
            <a:xfrm>
              <a:off x="1569322" y="2366959"/>
              <a:ext cx="1433358" cy="811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Getting admission to the institute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C88114-EF6C-C961-2F62-CED61625A86E}"/>
              </a:ext>
            </a:extLst>
          </p:cNvPr>
          <p:cNvGrpSpPr/>
          <p:nvPr/>
        </p:nvGrpSpPr>
        <p:grpSpPr>
          <a:xfrm>
            <a:off x="10279406" y="3528299"/>
            <a:ext cx="1683026" cy="1802711"/>
            <a:chOff x="1444488" y="1871316"/>
            <a:chExt cx="1683026" cy="180271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2F88840-9F6C-5A0F-35C6-AF9338AD5CAA}"/>
                </a:ext>
              </a:extLst>
            </p:cNvPr>
            <p:cNvSpPr/>
            <p:nvPr/>
          </p:nvSpPr>
          <p:spPr>
            <a:xfrm>
              <a:off x="1444488" y="1871316"/>
              <a:ext cx="1683026" cy="18027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A541B7-4D33-432C-320C-55B47B4CFDA6}"/>
                </a:ext>
              </a:extLst>
            </p:cNvPr>
            <p:cNvSpPr txBox="1"/>
            <p:nvPr/>
          </p:nvSpPr>
          <p:spPr>
            <a:xfrm>
              <a:off x="1569322" y="2366959"/>
              <a:ext cx="143335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Completing the Degree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7DBDFB0-FBF7-922C-7C35-4FF6E638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86" y="4714457"/>
            <a:ext cx="2635176" cy="200273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DD5360A-21F8-E46D-FBA8-FFCFAE8BF3CE}"/>
              </a:ext>
            </a:extLst>
          </p:cNvPr>
          <p:cNvGrpSpPr/>
          <p:nvPr/>
        </p:nvGrpSpPr>
        <p:grpSpPr>
          <a:xfrm>
            <a:off x="3706429" y="4714457"/>
            <a:ext cx="1683026" cy="1802711"/>
            <a:chOff x="1444488" y="1871316"/>
            <a:chExt cx="1683026" cy="180271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E0EB786-E27C-2C2F-1E4A-3E28FB492BEB}"/>
                </a:ext>
              </a:extLst>
            </p:cNvPr>
            <p:cNvSpPr/>
            <p:nvPr/>
          </p:nvSpPr>
          <p:spPr>
            <a:xfrm>
              <a:off x="1444488" y="1871316"/>
              <a:ext cx="1683026" cy="18027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7F13D2-CE46-6CC3-4DAF-DFDAA226AB33}"/>
                </a:ext>
              </a:extLst>
            </p:cNvPr>
            <p:cNvSpPr txBox="1"/>
            <p:nvPr/>
          </p:nvSpPr>
          <p:spPr>
            <a:xfrm>
              <a:off x="1569322" y="2366959"/>
              <a:ext cx="143335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Onboarding the career with a Job</a:t>
              </a:r>
            </a:p>
          </p:txBody>
        </p:sp>
      </p:grp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8072729-92EE-D72E-3738-5181E2ABA2DD}"/>
              </a:ext>
            </a:extLst>
          </p:cNvPr>
          <p:cNvSpPr/>
          <p:nvPr/>
        </p:nvSpPr>
        <p:spPr>
          <a:xfrm rot="19857353">
            <a:off x="7951692" y="4962134"/>
            <a:ext cx="1272547" cy="973704"/>
          </a:xfrm>
          <a:prstGeom prst="leftArrow">
            <a:avLst>
              <a:gd name="adj1" fmla="val 30665"/>
              <a:gd name="adj2" fmla="val 5561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Schoolhouse with solid fill">
            <a:extLst>
              <a:ext uri="{FF2B5EF4-FFF2-40B4-BE49-F238E27FC236}">
                <a16:creationId xmlns:a16="http://schemas.microsoft.com/office/drawing/2014/main" id="{540B1A13-4D89-0F70-DA99-D840239DF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6202" y="1199347"/>
            <a:ext cx="2503081" cy="25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1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D62DA-44B7-7445-7A30-B65C8D0B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BFBD8-014D-02F0-F7D2-9B52CB2E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4600" cy="4351338"/>
          </a:xfrm>
        </p:spPr>
        <p:txBody>
          <a:bodyPr/>
          <a:lstStyle/>
          <a:p>
            <a:pPr algn="just"/>
            <a:r>
              <a:rPr lang="en-US" dirty="0"/>
              <a:t>Your Resume must have a summary section crafted on the lines we discussed so far.</a:t>
            </a:r>
          </a:p>
          <a:p>
            <a:pPr algn="just"/>
            <a:r>
              <a:rPr lang="en-US" dirty="0"/>
              <a:t>The top skills must be summarized in a way that it aligns with the role you are targeting.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39D029-589C-481C-BFE7-1112B4AC8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" r="8987"/>
          <a:stretch/>
        </p:blipFill>
        <p:spPr>
          <a:xfrm>
            <a:off x="6096000" y="1143451"/>
            <a:ext cx="5826925" cy="43513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1338D5-5DC0-1505-9219-B0ABFC401856}"/>
              </a:ext>
            </a:extLst>
          </p:cNvPr>
          <p:cNvSpPr/>
          <p:nvPr/>
        </p:nvSpPr>
        <p:spPr>
          <a:xfrm>
            <a:off x="6096000" y="1915883"/>
            <a:ext cx="5826925" cy="12627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Young businessman raised fist">
            <a:extLst>
              <a:ext uri="{FF2B5EF4-FFF2-40B4-BE49-F238E27FC236}">
                <a16:creationId xmlns:a16="http://schemas.microsoft.com/office/drawing/2014/main" id="{18F9C863-58AF-47AF-443A-7B425F4E9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4107" y="4926896"/>
            <a:ext cx="824107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9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D62DA-44B7-7445-7A30-B65C8D0B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BFBD8-014D-02F0-F7D2-9B52CB2E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054600" y="1825625"/>
            <a:ext cx="5054600" cy="4351338"/>
          </a:xfrm>
        </p:spPr>
        <p:txBody>
          <a:bodyPr/>
          <a:lstStyle/>
          <a:p>
            <a:pPr algn="just"/>
            <a:r>
              <a:rPr lang="en-US" dirty="0"/>
              <a:t>Your Resume must have a summary section crafted on the lines we discussed so far.</a:t>
            </a:r>
          </a:p>
          <a:p>
            <a:pPr algn="just"/>
            <a:r>
              <a:rPr lang="en-US" dirty="0"/>
              <a:t>The top skills must be summarized in a way that it aligns with the role you are targeting.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39D029-589C-481C-BFE7-1112B4AC8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" r="8987"/>
          <a:stretch/>
        </p:blipFill>
        <p:spPr>
          <a:xfrm>
            <a:off x="6096000" y="1143451"/>
            <a:ext cx="5826925" cy="43513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1338D5-5DC0-1505-9219-B0ABFC401856}"/>
              </a:ext>
            </a:extLst>
          </p:cNvPr>
          <p:cNvSpPr/>
          <p:nvPr/>
        </p:nvSpPr>
        <p:spPr>
          <a:xfrm>
            <a:off x="6096000" y="1915883"/>
            <a:ext cx="5826925" cy="12627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7384B-1419-6A75-9C68-10BE6291FB9E}"/>
              </a:ext>
            </a:extLst>
          </p:cNvPr>
          <p:cNvSpPr txBox="1"/>
          <p:nvPr/>
        </p:nvSpPr>
        <p:spPr>
          <a:xfrm>
            <a:off x="1863271" y="1825625"/>
            <a:ext cx="32076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Josh, is working as a product manager at an organic food firm, let’s see, how he will modify the summary section</a:t>
            </a:r>
          </a:p>
        </p:txBody>
      </p:sp>
      <p:pic>
        <p:nvPicPr>
          <p:cNvPr id="6" name="Picture 5" descr="Young businessman raised fist">
            <a:extLst>
              <a:ext uri="{FF2B5EF4-FFF2-40B4-BE49-F238E27FC236}">
                <a16:creationId xmlns:a16="http://schemas.microsoft.com/office/drawing/2014/main" id="{4F33F7B1-5422-D8E2-6C99-1773941D5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" y="3589541"/>
            <a:ext cx="1128907" cy="27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D62DA-44B7-7445-7A30-B65C8D0B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Summary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39D029-589C-481C-BFE7-1112B4AC8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" r="8987"/>
          <a:stretch/>
        </p:blipFill>
        <p:spPr>
          <a:xfrm>
            <a:off x="6096000" y="1143451"/>
            <a:ext cx="5826925" cy="43513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1338D5-5DC0-1505-9219-B0ABFC401856}"/>
              </a:ext>
            </a:extLst>
          </p:cNvPr>
          <p:cNvSpPr/>
          <p:nvPr/>
        </p:nvSpPr>
        <p:spPr>
          <a:xfrm>
            <a:off x="6096000" y="1915883"/>
            <a:ext cx="5826925" cy="12627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7384B-1419-6A75-9C68-10BE6291FB9E}"/>
              </a:ext>
            </a:extLst>
          </p:cNvPr>
          <p:cNvSpPr txBox="1"/>
          <p:nvPr/>
        </p:nvSpPr>
        <p:spPr>
          <a:xfrm>
            <a:off x="-3207658" y="1404710"/>
            <a:ext cx="32076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Josh, is working as a product manager at an organic food firm, let’s see, how he will modify the summary section</a:t>
            </a:r>
          </a:p>
        </p:txBody>
      </p:sp>
      <p:pic>
        <p:nvPicPr>
          <p:cNvPr id="6" name="Picture 5" descr="Young businessman raised fist">
            <a:extLst>
              <a:ext uri="{FF2B5EF4-FFF2-40B4-BE49-F238E27FC236}">
                <a16:creationId xmlns:a16="http://schemas.microsoft.com/office/drawing/2014/main" id="{4F33F7B1-5422-D8E2-6C99-1773941D5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37021" y="5040054"/>
            <a:ext cx="737021" cy="1817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820FF7-B658-332E-F2D9-E8CEB7242BF0}"/>
              </a:ext>
            </a:extLst>
          </p:cNvPr>
          <p:cNvSpPr txBox="1"/>
          <p:nvPr/>
        </p:nvSpPr>
        <p:spPr>
          <a:xfrm>
            <a:off x="838199" y="2321751"/>
            <a:ext cx="4862285" cy="42900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33"/>
                </a:solidFill>
                <a:effectLst/>
                <a:latin typeface="Tw Cen MT" panose="020B0602020104020603" pitchFamily="34" charset="0"/>
              </a:rPr>
              <a:t>EXECUTIVE SUMMARY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A 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skills summation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with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x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years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of experience in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industries you’ve worked </a:t>
            </a:r>
            <a:r>
              <a:rPr lang="en-US" sz="2000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in or type of roles/projects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. A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unique characteristic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professional who specializes in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one kind of skill, another kind of skills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, and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another kind of skill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.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A </a:t>
            </a:r>
            <a:r>
              <a:rPr lang="en-US" sz="2000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something specialist or expert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with a </a:t>
            </a:r>
            <a:r>
              <a:rPr lang="en-US" sz="2000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proven track record etc.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in </a:t>
            </a:r>
            <a:r>
              <a:rPr lang="en-US" sz="2000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industry, kind of job, or keywords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60956-4FF1-046A-5F4A-84BEA330D0F9}"/>
              </a:ext>
            </a:extLst>
          </p:cNvPr>
          <p:cNvSpPr txBox="1"/>
          <p:nvPr/>
        </p:nvSpPr>
        <p:spPr>
          <a:xfrm>
            <a:off x="838199" y="2321751"/>
            <a:ext cx="4862285" cy="38284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33"/>
                </a:solidFill>
                <a:effectLst/>
                <a:latin typeface="Tw Cen MT" panose="020B0602020104020603" pitchFamily="34" charset="0"/>
              </a:rPr>
              <a:t>EXECUTIVE SUMMARY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A 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product managing expert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with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4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years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of experience in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food processing and distribution. 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A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unique characteristic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professional who specializes in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one kind of skill, another kind of skills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, and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another kind of skill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.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A </a:t>
            </a:r>
            <a:r>
              <a:rPr lang="en-US" sz="2000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something specialist or expert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with a </a:t>
            </a:r>
            <a:r>
              <a:rPr lang="en-US" sz="2000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proven track record etc.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in </a:t>
            </a:r>
            <a:r>
              <a:rPr lang="en-US" sz="2000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industry, kind of job, or keywords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28716-76A2-97DA-E03C-3C04589C70C3}"/>
              </a:ext>
            </a:extLst>
          </p:cNvPr>
          <p:cNvSpPr txBox="1"/>
          <p:nvPr/>
        </p:nvSpPr>
        <p:spPr>
          <a:xfrm>
            <a:off x="838199" y="2321750"/>
            <a:ext cx="4862285" cy="42900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33"/>
                </a:solidFill>
                <a:effectLst/>
                <a:latin typeface="Tw Cen MT" panose="020B0602020104020603" pitchFamily="34" charset="0"/>
              </a:rPr>
              <a:t>EXECUTIVE SUMMARY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A 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product managing expert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with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4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years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of experience in </a:t>
            </a:r>
            <a:r>
              <a:rPr lang="en-US" sz="2000" b="1" i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food processing and distribution. 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Specialized</a:t>
            </a:r>
            <a:r>
              <a:rPr lang="en-US" sz="2000" dirty="0">
                <a:solidFill>
                  <a:srgbClr val="000033"/>
                </a:solidFill>
                <a:latin typeface="Tw Cen MT" panose="020B0602020104020603" pitchFamily="34" charset="0"/>
                <a:ea typeface="Calibri" panose="020F0502020204030204" pitchFamily="34" charset="0"/>
              </a:rPr>
              <a:t> in managing the entire </a:t>
            </a:r>
            <a:r>
              <a:rPr lang="en-US" sz="2000" b="1" dirty="0">
                <a:solidFill>
                  <a:srgbClr val="000033"/>
                </a:solidFill>
                <a:latin typeface="Tw Cen MT" panose="020B0602020104020603" pitchFamily="34" charset="0"/>
                <a:ea typeface="Calibri" panose="020F0502020204030204" pitchFamily="34" charset="0"/>
              </a:rPr>
              <a:t>product life cycle</a:t>
            </a:r>
            <a:r>
              <a:rPr lang="en-US" sz="2000" dirty="0">
                <a:solidFill>
                  <a:srgbClr val="000033"/>
                </a:solidFill>
                <a:latin typeface="Tw Cen MT" panose="020B0602020104020603" pitchFamily="34" charset="0"/>
                <a:ea typeface="Calibri" panose="020F0502020204030204" pitchFamily="34" charset="0"/>
              </a:rPr>
              <a:t> from scratch</a:t>
            </a:r>
            <a:r>
              <a:rPr lang="en-US" sz="2000" b="1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.</a:t>
            </a:r>
            <a:r>
              <a:rPr lang="en-US" sz="2000" dirty="0">
                <a:solidFill>
                  <a:srgbClr val="000033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648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1434-5402-0AC5-CD8F-521D1A37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before Diving-in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876552-AD9F-839A-0089-8002449B0558}"/>
              </a:ext>
            </a:extLst>
          </p:cNvPr>
          <p:cNvGrpSpPr/>
          <p:nvPr/>
        </p:nvGrpSpPr>
        <p:grpSpPr>
          <a:xfrm>
            <a:off x="838200" y="1800560"/>
            <a:ext cx="4647630" cy="1341543"/>
            <a:chOff x="838200" y="1800560"/>
            <a:chExt cx="4647630" cy="134154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48D2995-6EFC-7198-DDBB-86E64A01F8EF}"/>
                </a:ext>
              </a:extLst>
            </p:cNvPr>
            <p:cNvSpPr/>
            <p:nvPr/>
          </p:nvSpPr>
          <p:spPr>
            <a:xfrm>
              <a:off x="994496" y="1969881"/>
              <a:ext cx="4491334" cy="1172222"/>
            </a:xfrm>
            <a:custGeom>
              <a:avLst/>
              <a:gdLst>
                <a:gd name="connsiteX0" fmla="*/ 0 w 3751111"/>
                <a:gd name="connsiteY0" fmla="*/ 0 h 1172222"/>
                <a:gd name="connsiteX1" fmla="*/ 3751111 w 3751111"/>
                <a:gd name="connsiteY1" fmla="*/ 0 h 1172222"/>
                <a:gd name="connsiteX2" fmla="*/ 3751111 w 3751111"/>
                <a:gd name="connsiteY2" fmla="*/ 1172222 h 1172222"/>
                <a:gd name="connsiteX3" fmla="*/ 0 w 3751111"/>
                <a:gd name="connsiteY3" fmla="*/ 1172222 h 1172222"/>
                <a:gd name="connsiteX4" fmla="*/ 0 w 3751111"/>
                <a:gd name="connsiteY4" fmla="*/ 0 h 117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1111" h="1172222">
                  <a:moveTo>
                    <a:pt x="0" y="0"/>
                  </a:moveTo>
                  <a:lnTo>
                    <a:pt x="3751111" y="0"/>
                  </a:lnTo>
                  <a:lnTo>
                    <a:pt x="3751111" y="1172222"/>
                  </a:lnTo>
                  <a:lnTo>
                    <a:pt x="0" y="11722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93985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Tw Cen MT" panose="020B0602020104020603" pitchFamily="34" charset="0"/>
                </a:rPr>
                <a:t>Should you tell your life story in your Resume?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38201A5-ADCA-8900-9F2F-C9DF2FB02780}"/>
                </a:ext>
              </a:extLst>
            </p:cNvPr>
            <p:cNvGrpSpPr/>
            <p:nvPr/>
          </p:nvGrpSpPr>
          <p:grpSpPr>
            <a:xfrm>
              <a:off x="838200" y="1800560"/>
              <a:ext cx="906980" cy="1230833"/>
              <a:chOff x="838200" y="1800560"/>
              <a:chExt cx="906980" cy="123083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5B8C5D-3550-1486-8324-B40163F9B9C9}"/>
                  </a:ext>
                </a:extLst>
              </p:cNvPr>
              <p:cNvSpPr/>
              <p:nvPr/>
            </p:nvSpPr>
            <p:spPr>
              <a:xfrm>
                <a:off x="838200" y="1800560"/>
                <a:ext cx="820555" cy="1230833"/>
              </a:xfrm>
              <a:prstGeom prst="rect">
                <a:avLst/>
              </a:prstGeom>
              <a:solidFill>
                <a:srgbClr val="838991"/>
              </a:solidFill>
            </p:spPr>
            <p:style>
              <a:lnRef idx="0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dk2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D02BAD-7966-895D-0725-02ABE75A727E}"/>
                  </a:ext>
                </a:extLst>
              </p:cNvPr>
              <p:cNvSpPr txBox="1"/>
              <p:nvPr/>
            </p:nvSpPr>
            <p:spPr>
              <a:xfrm>
                <a:off x="1129230" y="2017339"/>
                <a:ext cx="61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Yes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29EA4E-875A-49FD-1789-7D532A83E80C}"/>
                  </a:ext>
                </a:extLst>
              </p:cNvPr>
              <p:cNvSpPr/>
              <p:nvPr/>
            </p:nvSpPr>
            <p:spPr>
              <a:xfrm>
                <a:off x="882692" y="2064845"/>
                <a:ext cx="274320" cy="27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E831AA-16C5-09F2-57DE-4082AF87D562}"/>
                  </a:ext>
                </a:extLst>
              </p:cNvPr>
              <p:cNvSpPr txBox="1"/>
              <p:nvPr/>
            </p:nvSpPr>
            <p:spPr>
              <a:xfrm>
                <a:off x="1129230" y="2531931"/>
                <a:ext cx="61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No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35D861-CC7B-21FC-B100-657B9ECB33A1}"/>
                  </a:ext>
                </a:extLst>
              </p:cNvPr>
              <p:cNvSpPr/>
              <p:nvPr/>
            </p:nvSpPr>
            <p:spPr>
              <a:xfrm>
                <a:off x="882692" y="2579437"/>
                <a:ext cx="274320" cy="27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19E5613-C1DD-F07C-1BB2-E790FAAA4C1D}"/>
              </a:ext>
            </a:extLst>
          </p:cNvPr>
          <p:cNvGrpSpPr/>
          <p:nvPr/>
        </p:nvGrpSpPr>
        <p:grpSpPr>
          <a:xfrm>
            <a:off x="838200" y="3276258"/>
            <a:ext cx="4647630" cy="1341543"/>
            <a:chOff x="838200" y="3276258"/>
            <a:chExt cx="4647630" cy="134154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F897E3-A62B-B176-4FC0-5B6CD5FC86B2}"/>
                </a:ext>
              </a:extLst>
            </p:cNvPr>
            <p:cNvSpPr/>
            <p:nvPr/>
          </p:nvSpPr>
          <p:spPr>
            <a:xfrm>
              <a:off x="994496" y="3445579"/>
              <a:ext cx="4491334" cy="1172222"/>
            </a:xfrm>
            <a:custGeom>
              <a:avLst/>
              <a:gdLst>
                <a:gd name="connsiteX0" fmla="*/ 0 w 3751111"/>
                <a:gd name="connsiteY0" fmla="*/ 0 h 1172222"/>
                <a:gd name="connsiteX1" fmla="*/ 3751111 w 3751111"/>
                <a:gd name="connsiteY1" fmla="*/ 0 h 1172222"/>
                <a:gd name="connsiteX2" fmla="*/ 3751111 w 3751111"/>
                <a:gd name="connsiteY2" fmla="*/ 1172222 h 1172222"/>
                <a:gd name="connsiteX3" fmla="*/ 0 w 3751111"/>
                <a:gd name="connsiteY3" fmla="*/ 1172222 h 1172222"/>
                <a:gd name="connsiteX4" fmla="*/ 0 w 3751111"/>
                <a:gd name="connsiteY4" fmla="*/ 0 h 117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1111" h="1172222">
                  <a:moveTo>
                    <a:pt x="0" y="0"/>
                  </a:moveTo>
                  <a:lnTo>
                    <a:pt x="3751111" y="0"/>
                  </a:lnTo>
                  <a:lnTo>
                    <a:pt x="3751111" y="1172222"/>
                  </a:lnTo>
                  <a:lnTo>
                    <a:pt x="0" y="11722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93985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Tw Cen MT" panose="020B0602020104020603" pitchFamily="34" charset="0"/>
                </a:rPr>
                <a:t>You must not leave any gaps in your education and employment on your resume.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9B0317-77E4-441D-A6DC-B8C95E16385F}"/>
                </a:ext>
              </a:extLst>
            </p:cNvPr>
            <p:cNvSpPr/>
            <p:nvPr/>
          </p:nvSpPr>
          <p:spPr>
            <a:xfrm>
              <a:off x="838200" y="3276258"/>
              <a:ext cx="820555" cy="1230833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F8225C8-EEC0-6621-66A8-599EA1FA70A5}"/>
                </a:ext>
              </a:extLst>
            </p:cNvPr>
            <p:cNvGrpSpPr/>
            <p:nvPr/>
          </p:nvGrpSpPr>
          <p:grpSpPr>
            <a:xfrm>
              <a:off x="838200" y="3287363"/>
              <a:ext cx="906980" cy="1230833"/>
              <a:chOff x="838200" y="1800560"/>
              <a:chExt cx="906980" cy="123083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8DB048-9E2C-7951-FC4F-C598CA1FE241}"/>
                  </a:ext>
                </a:extLst>
              </p:cNvPr>
              <p:cNvSpPr/>
              <p:nvPr/>
            </p:nvSpPr>
            <p:spPr>
              <a:xfrm>
                <a:off x="838200" y="1800560"/>
                <a:ext cx="820555" cy="1230833"/>
              </a:xfrm>
              <a:prstGeom prst="rect">
                <a:avLst/>
              </a:prstGeom>
              <a:solidFill>
                <a:srgbClr val="838991"/>
              </a:solidFill>
            </p:spPr>
            <p:style>
              <a:lnRef idx="0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dk2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43DD4F-A355-1EE8-33C4-CCCB02262209}"/>
                  </a:ext>
                </a:extLst>
              </p:cNvPr>
              <p:cNvSpPr txBox="1"/>
              <p:nvPr/>
            </p:nvSpPr>
            <p:spPr>
              <a:xfrm>
                <a:off x="1129230" y="2017339"/>
                <a:ext cx="61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Yes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D44F8-AB26-0DE0-B9F5-FD9460520F5B}"/>
                  </a:ext>
                </a:extLst>
              </p:cNvPr>
              <p:cNvSpPr/>
              <p:nvPr/>
            </p:nvSpPr>
            <p:spPr>
              <a:xfrm>
                <a:off x="882692" y="2064845"/>
                <a:ext cx="274320" cy="27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3FAB4E-C1C1-32A0-425F-57753C954F29}"/>
                  </a:ext>
                </a:extLst>
              </p:cNvPr>
              <p:cNvSpPr txBox="1"/>
              <p:nvPr/>
            </p:nvSpPr>
            <p:spPr>
              <a:xfrm>
                <a:off x="1129230" y="2531931"/>
                <a:ext cx="61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No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E4C15B-BD34-C877-A318-071594ADE39F}"/>
                  </a:ext>
                </a:extLst>
              </p:cNvPr>
              <p:cNvSpPr/>
              <p:nvPr/>
            </p:nvSpPr>
            <p:spPr>
              <a:xfrm>
                <a:off x="882692" y="2579437"/>
                <a:ext cx="274320" cy="27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CC3974D-492A-F094-661F-A0AC9D7BE6AA}"/>
              </a:ext>
            </a:extLst>
          </p:cNvPr>
          <p:cNvGrpSpPr/>
          <p:nvPr/>
        </p:nvGrpSpPr>
        <p:grpSpPr>
          <a:xfrm>
            <a:off x="825500" y="4810567"/>
            <a:ext cx="4660330" cy="1341543"/>
            <a:chOff x="825500" y="4810567"/>
            <a:chExt cx="4660330" cy="134154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5381E9-A07D-5BA6-0D86-3F8E854B3141}"/>
                </a:ext>
              </a:extLst>
            </p:cNvPr>
            <p:cNvSpPr/>
            <p:nvPr/>
          </p:nvSpPr>
          <p:spPr>
            <a:xfrm>
              <a:off x="994496" y="4979888"/>
              <a:ext cx="4491334" cy="1172222"/>
            </a:xfrm>
            <a:custGeom>
              <a:avLst/>
              <a:gdLst>
                <a:gd name="connsiteX0" fmla="*/ 0 w 3751111"/>
                <a:gd name="connsiteY0" fmla="*/ 0 h 1172222"/>
                <a:gd name="connsiteX1" fmla="*/ 3751111 w 3751111"/>
                <a:gd name="connsiteY1" fmla="*/ 0 h 1172222"/>
                <a:gd name="connsiteX2" fmla="*/ 3751111 w 3751111"/>
                <a:gd name="connsiteY2" fmla="*/ 1172222 h 1172222"/>
                <a:gd name="connsiteX3" fmla="*/ 0 w 3751111"/>
                <a:gd name="connsiteY3" fmla="*/ 1172222 h 1172222"/>
                <a:gd name="connsiteX4" fmla="*/ 0 w 3751111"/>
                <a:gd name="connsiteY4" fmla="*/ 0 h 117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1111" h="1172222">
                  <a:moveTo>
                    <a:pt x="0" y="0"/>
                  </a:moveTo>
                  <a:lnTo>
                    <a:pt x="3751111" y="0"/>
                  </a:lnTo>
                  <a:lnTo>
                    <a:pt x="3751111" y="1172222"/>
                  </a:lnTo>
                  <a:lnTo>
                    <a:pt x="0" y="11722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93985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Tw Cen MT" panose="020B0602020104020603" pitchFamily="34" charset="0"/>
                </a:rPr>
                <a:t>Should you include funky eye-catching email ID on your Resume.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03D0DC-CE69-EE7F-EFD6-82414324AA6B}"/>
                </a:ext>
              </a:extLst>
            </p:cNvPr>
            <p:cNvSpPr/>
            <p:nvPr/>
          </p:nvSpPr>
          <p:spPr>
            <a:xfrm>
              <a:off x="838199" y="4810567"/>
              <a:ext cx="820555" cy="1230833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EDAC9A2-4EEB-75DC-BA1D-9AA39A62FCAC}"/>
                </a:ext>
              </a:extLst>
            </p:cNvPr>
            <p:cNvGrpSpPr/>
            <p:nvPr/>
          </p:nvGrpSpPr>
          <p:grpSpPr>
            <a:xfrm>
              <a:off x="825500" y="4815122"/>
              <a:ext cx="906980" cy="1230833"/>
              <a:chOff x="838200" y="1800560"/>
              <a:chExt cx="906980" cy="123083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6D6312-3ECB-B680-A45B-6D53EEED46A7}"/>
                  </a:ext>
                </a:extLst>
              </p:cNvPr>
              <p:cNvSpPr/>
              <p:nvPr/>
            </p:nvSpPr>
            <p:spPr>
              <a:xfrm>
                <a:off x="838200" y="1800560"/>
                <a:ext cx="820555" cy="1230833"/>
              </a:xfrm>
              <a:prstGeom prst="rect">
                <a:avLst/>
              </a:prstGeom>
              <a:solidFill>
                <a:srgbClr val="838991"/>
              </a:solidFill>
            </p:spPr>
            <p:style>
              <a:lnRef idx="0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dk2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5D13A3-FF19-E5AD-1E2C-FA1E6D9DA3D9}"/>
                  </a:ext>
                </a:extLst>
              </p:cNvPr>
              <p:cNvSpPr txBox="1"/>
              <p:nvPr/>
            </p:nvSpPr>
            <p:spPr>
              <a:xfrm>
                <a:off x="1129230" y="2017339"/>
                <a:ext cx="61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Yes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0AF177-AA60-FC01-4A07-5D03D00028B3}"/>
                  </a:ext>
                </a:extLst>
              </p:cNvPr>
              <p:cNvSpPr/>
              <p:nvPr/>
            </p:nvSpPr>
            <p:spPr>
              <a:xfrm>
                <a:off x="882692" y="2064845"/>
                <a:ext cx="274320" cy="27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D14B0C-1266-7FD5-29FF-8BACEFC7596A}"/>
                  </a:ext>
                </a:extLst>
              </p:cNvPr>
              <p:cNvSpPr txBox="1"/>
              <p:nvPr/>
            </p:nvSpPr>
            <p:spPr>
              <a:xfrm>
                <a:off x="1129230" y="2531931"/>
                <a:ext cx="61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No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8E79E5E-9D91-0395-CFB3-F7AC3A2B79A4}"/>
                  </a:ext>
                </a:extLst>
              </p:cNvPr>
              <p:cNvSpPr/>
              <p:nvPr/>
            </p:nvSpPr>
            <p:spPr>
              <a:xfrm>
                <a:off x="882692" y="2579437"/>
                <a:ext cx="274320" cy="27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6B29813-ACDF-9AC2-789B-149C1CAC7BBF}"/>
              </a:ext>
            </a:extLst>
          </p:cNvPr>
          <p:cNvGrpSpPr/>
          <p:nvPr/>
        </p:nvGrpSpPr>
        <p:grpSpPr>
          <a:xfrm>
            <a:off x="6706169" y="1837241"/>
            <a:ext cx="4647631" cy="1341543"/>
            <a:chOff x="6706169" y="1837241"/>
            <a:chExt cx="4647631" cy="134154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3359B1F-7088-76DC-5E88-2BDB60B73B45}"/>
                </a:ext>
              </a:extLst>
            </p:cNvPr>
            <p:cNvSpPr/>
            <p:nvPr/>
          </p:nvSpPr>
          <p:spPr>
            <a:xfrm>
              <a:off x="6862466" y="2006562"/>
              <a:ext cx="4491334" cy="1172222"/>
            </a:xfrm>
            <a:custGeom>
              <a:avLst/>
              <a:gdLst>
                <a:gd name="connsiteX0" fmla="*/ 0 w 3751111"/>
                <a:gd name="connsiteY0" fmla="*/ 0 h 1172222"/>
                <a:gd name="connsiteX1" fmla="*/ 3751111 w 3751111"/>
                <a:gd name="connsiteY1" fmla="*/ 0 h 1172222"/>
                <a:gd name="connsiteX2" fmla="*/ 3751111 w 3751111"/>
                <a:gd name="connsiteY2" fmla="*/ 1172222 h 1172222"/>
                <a:gd name="connsiteX3" fmla="*/ 0 w 3751111"/>
                <a:gd name="connsiteY3" fmla="*/ 1172222 h 1172222"/>
                <a:gd name="connsiteX4" fmla="*/ 0 w 3751111"/>
                <a:gd name="connsiteY4" fmla="*/ 0 h 117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1111" h="1172222">
                  <a:moveTo>
                    <a:pt x="0" y="0"/>
                  </a:moveTo>
                  <a:lnTo>
                    <a:pt x="3751111" y="0"/>
                  </a:lnTo>
                  <a:lnTo>
                    <a:pt x="3751111" y="1172222"/>
                  </a:lnTo>
                  <a:lnTo>
                    <a:pt x="0" y="11722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93985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latin typeface="Tw Cen MT" panose="020B0602020104020603" pitchFamily="34" charset="0"/>
                </a:rPr>
                <a:t>Keep your Resume on one page anyhow.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5ECB2A-47A6-AD60-95A5-ED31EF92A50D}"/>
                </a:ext>
              </a:extLst>
            </p:cNvPr>
            <p:cNvSpPr/>
            <p:nvPr/>
          </p:nvSpPr>
          <p:spPr>
            <a:xfrm>
              <a:off x="6706169" y="1837241"/>
              <a:ext cx="820555" cy="1230833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F2D1B9-C835-A3E7-2C93-BA3EDD435EF8}"/>
                </a:ext>
              </a:extLst>
            </p:cNvPr>
            <p:cNvGrpSpPr/>
            <p:nvPr/>
          </p:nvGrpSpPr>
          <p:grpSpPr>
            <a:xfrm>
              <a:off x="6706169" y="1859707"/>
              <a:ext cx="906980" cy="1230833"/>
              <a:chOff x="838200" y="1800560"/>
              <a:chExt cx="906980" cy="1230833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6AE3D6-746A-8673-3159-D2FF69AB7620}"/>
                  </a:ext>
                </a:extLst>
              </p:cNvPr>
              <p:cNvSpPr/>
              <p:nvPr/>
            </p:nvSpPr>
            <p:spPr>
              <a:xfrm>
                <a:off x="838200" y="1800560"/>
                <a:ext cx="820555" cy="1230833"/>
              </a:xfrm>
              <a:prstGeom prst="rect">
                <a:avLst/>
              </a:prstGeom>
              <a:solidFill>
                <a:srgbClr val="838991"/>
              </a:solidFill>
            </p:spPr>
            <p:style>
              <a:lnRef idx="0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dk2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A5FB88-E0B4-C85A-251B-E801E25EB529}"/>
                  </a:ext>
                </a:extLst>
              </p:cNvPr>
              <p:cNvSpPr txBox="1"/>
              <p:nvPr/>
            </p:nvSpPr>
            <p:spPr>
              <a:xfrm>
                <a:off x="1129230" y="2017339"/>
                <a:ext cx="61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Yes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B7BD94-AB12-0131-5102-69983E77AEC0}"/>
                  </a:ext>
                </a:extLst>
              </p:cNvPr>
              <p:cNvSpPr/>
              <p:nvPr/>
            </p:nvSpPr>
            <p:spPr>
              <a:xfrm>
                <a:off x="882692" y="2064845"/>
                <a:ext cx="274320" cy="27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162CF2-BC5C-A32D-74E7-BB8FA9262270}"/>
                  </a:ext>
                </a:extLst>
              </p:cNvPr>
              <p:cNvSpPr txBox="1"/>
              <p:nvPr/>
            </p:nvSpPr>
            <p:spPr>
              <a:xfrm>
                <a:off x="1129230" y="2531931"/>
                <a:ext cx="61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No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6C0CF77-DFD0-92E0-291A-705EED9FC35A}"/>
                  </a:ext>
                </a:extLst>
              </p:cNvPr>
              <p:cNvSpPr/>
              <p:nvPr/>
            </p:nvSpPr>
            <p:spPr>
              <a:xfrm>
                <a:off x="882692" y="2579437"/>
                <a:ext cx="274320" cy="27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DD3858-E443-3FBA-ACE6-DF860B6DE354}"/>
              </a:ext>
            </a:extLst>
          </p:cNvPr>
          <p:cNvGrpSpPr/>
          <p:nvPr/>
        </p:nvGrpSpPr>
        <p:grpSpPr>
          <a:xfrm>
            <a:off x="6706169" y="3312939"/>
            <a:ext cx="4647631" cy="1341543"/>
            <a:chOff x="6706169" y="3312939"/>
            <a:chExt cx="4647631" cy="134154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ECFF40B-E20A-B16B-6077-AB44A93709C4}"/>
                </a:ext>
              </a:extLst>
            </p:cNvPr>
            <p:cNvSpPr/>
            <p:nvPr/>
          </p:nvSpPr>
          <p:spPr>
            <a:xfrm>
              <a:off x="6862466" y="3482260"/>
              <a:ext cx="4491334" cy="1172222"/>
            </a:xfrm>
            <a:custGeom>
              <a:avLst/>
              <a:gdLst>
                <a:gd name="connsiteX0" fmla="*/ 0 w 3751111"/>
                <a:gd name="connsiteY0" fmla="*/ 0 h 1172222"/>
                <a:gd name="connsiteX1" fmla="*/ 3751111 w 3751111"/>
                <a:gd name="connsiteY1" fmla="*/ 0 h 1172222"/>
                <a:gd name="connsiteX2" fmla="*/ 3751111 w 3751111"/>
                <a:gd name="connsiteY2" fmla="*/ 1172222 h 1172222"/>
                <a:gd name="connsiteX3" fmla="*/ 0 w 3751111"/>
                <a:gd name="connsiteY3" fmla="*/ 1172222 h 1172222"/>
                <a:gd name="connsiteX4" fmla="*/ 0 w 3751111"/>
                <a:gd name="connsiteY4" fmla="*/ 0 h 117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1111" h="1172222">
                  <a:moveTo>
                    <a:pt x="0" y="0"/>
                  </a:moveTo>
                  <a:lnTo>
                    <a:pt x="3751111" y="0"/>
                  </a:lnTo>
                  <a:lnTo>
                    <a:pt x="3751111" y="1172222"/>
                  </a:lnTo>
                  <a:lnTo>
                    <a:pt x="0" y="11722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93985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latin typeface="Tw Cen MT" panose="020B0602020104020603" pitchFamily="34" charset="0"/>
                </a:rPr>
                <a:t>Should you include non-paid jobs/volunteerism on your Resume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6005823-614D-725C-B652-401131E3934E}"/>
                </a:ext>
              </a:extLst>
            </p:cNvPr>
            <p:cNvSpPr/>
            <p:nvPr/>
          </p:nvSpPr>
          <p:spPr>
            <a:xfrm>
              <a:off x="6706169" y="3312939"/>
              <a:ext cx="820555" cy="1230833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0449A27-3799-4331-A573-FD381C8E368B}"/>
                </a:ext>
              </a:extLst>
            </p:cNvPr>
            <p:cNvGrpSpPr/>
            <p:nvPr/>
          </p:nvGrpSpPr>
          <p:grpSpPr>
            <a:xfrm>
              <a:off x="6706169" y="3326413"/>
              <a:ext cx="906980" cy="1230833"/>
              <a:chOff x="838200" y="1800560"/>
              <a:chExt cx="906980" cy="123083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CF085D-2571-E18B-D863-C5DF9E92BAC6}"/>
                  </a:ext>
                </a:extLst>
              </p:cNvPr>
              <p:cNvSpPr/>
              <p:nvPr/>
            </p:nvSpPr>
            <p:spPr>
              <a:xfrm>
                <a:off x="838200" y="1800560"/>
                <a:ext cx="820555" cy="1230833"/>
              </a:xfrm>
              <a:prstGeom prst="rect">
                <a:avLst/>
              </a:prstGeom>
              <a:solidFill>
                <a:srgbClr val="838991"/>
              </a:solidFill>
            </p:spPr>
            <p:style>
              <a:lnRef idx="0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dk2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E8AC788-E6CE-5DED-D382-2DE65F943646}"/>
                  </a:ext>
                </a:extLst>
              </p:cNvPr>
              <p:cNvSpPr txBox="1"/>
              <p:nvPr/>
            </p:nvSpPr>
            <p:spPr>
              <a:xfrm>
                <a:off x="1129230" y="2017339"/>
                <a:ext cx="61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Yes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28E157C-2339-9090-15CA-145BF79FE6D0}"/>
                  </a:ext>
                </a:extLst>
              </p:cNvPr>
              <p:cNvSpPr/>
              <p:nvPr/>
            </p:nvSpPr>
            <p:spPr>
              <a:xfrm>
                <a:off x="882692" y="2064845"/>
                <a:ext cx="274320" cy="27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9919DA-7513-0870-CA14-5F8FC60BB6CC}"/>
                  </a:ext>
                </a:extLst>
              </p:cNvPr>
              <p:cNvSpPr txBox="1"/>
              <p:nvPr/>
            </p:nvSpPr>
            <p:spPr>
              <a:xfrm>
                <a:off x="1129230" y="2531931"/>
                <a:ext cx="61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No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4EE144A-1849-00C4-2526-85F286CA3637}"/>
                  </a:ext>
                </a:extLst>
              </p:cNvPr>
              <p:cNvSpPr/>
              <p:nvPr/>
            </p:nvSpPr>
            <p:spPr>
              <a:xfrm>
                <a:off x="882692" y="2579437"/>
                <a:ext cx="274320" cy="27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072EF3-3A90-9569-45FE-DE28519C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7" y="2575495"/>
            <a:ext cx="371902" cy="37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F237E29E-FB98-2049-C3A8-21FEBE5E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88" y="2659491"/>
            <a:ext cx="371902" cy="37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95DA1DC-2822-2E51-831B-96C89E9C4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7" y="4055214"/>
            <a:ext cx="371902" cy="37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2BDEBCFC-31BE-482E-2DA9-61425EDB2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88" y="3547092"/>
            <a:ext cx="371902" cy="37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F9030290-FD58-8A0B-104D-C09513CC7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7" y="5593999"/>
            <a:ext cx="371902" cy="37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5F875D2C-C1A6-49C7-9357-2BB8FBC2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3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2DB388-C879-6A76-CDCD-3CC192A4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Step by Step 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8B9D9-656D-9E99-2C46-504F1462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579585"/>
            <a:ext cx="2638800" cy="3729753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2E290-5049-2F36-2FA9-F6371074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493" y="2579585"/>
            <a:ext cx="2638800" cy="372975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7EDCD-1019-ED51-797F-BBA29440F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56" t="5900" r="39885" b="5555"/>
          <a:stretch/>
        </p:blipFill>
        <p:spPr>
          <a:xfrm>
            <a:off x="6184123" y="2579585"/>
            <a:ext cx="2638800" cy="372975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982BC3-7784-7713-443A-2DEEEC6E3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52" t="7778" r="30007" b="7500"/>
          <a:stretch/>
        </p:blipFill>
        <p:spPr>
          <a:xfrm>
            <a:off x="9000752" y="2578972"/>
            <a:ext cx="2638800" cy="3729753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419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5F875D2C-C1A6-49C7-9357-2BB8FBC2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3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2DB388-C879-6A76-CDCD-3CC192A4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Step by Step 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8B9D9-656D-9E99-2C46-504F1462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3422819"/>
            <a:ext cx="2042212" cy="288651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2E290-5049-2F36-2FA9-F6371074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04" y="1642289"/>
            <a:ext cx="3831978" cy="466704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7EDCD-1019-ED51-797F-BBA29440F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56" t="5900" r="39885" b="5555"/>
          <a:stretch/>
        </p:blipFill>
        <p:spPr>
          <a:xfrm>
            <a:off x="6780711" y="3422819"/>
            <a:ext cx="2042212" cy="288652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982BC3-7784-7713-443A-2DEEEC6E3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52" t="7778" r="30007" b="7500"/>
          <a:stretch/>
        </p:blipFill>
        <p:spPr>
          <a:xfrm>
            <a:off x="9000752" y="3422206"/>
            <a:ext cx="2042212" cy="288651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D56368-D9D6-15DE-164D-AEA499767B4E}"/>
              </a:ext>
            </a:extLst>
          </p:cNvPr>
          <p:cNvSpPr txBox="1"/>
          <p:nvPr/>
        </p:nvSpPr>
        <p:spPr>
          <a:xfrm>
            <a:off x="6780711" y="1642289"/>
            <a:ext cx="4956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" panose="020B0602020104020603" pitchFamily="34" charset="0"/>
              </a:rPr>
              <a:t>Prefer a more professional and simpler-looking format as this doesn’t distract the viewer from your content.</a:t>
            </a:r>
          </a:p>
        </p:txBody>
      </p:sp>
    </p:spTree>
    <p:extLst>
      <p:ext uri="{BB962C8B-B14F-4D97-AF65-F5344CB8AC3E}">
        <p14:creationId xmlns:p14="http://schemas.microsoft.com/office/powerpoint/2010/main" val="333383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5F875D2C-C1A6-49C7-9357-2BB8FBC2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3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2DB388-C879-6A76-CDCD-3CC192A4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Step by Step Guide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C3E9FA-5998-934A-4149-6A49BE3352F5}"/>
              </a:ext>
            </a:extLst>
          </p:cNvPr>
          <p:cNvSpPr/>
          <p:nvPr/>
        </p:nvSpPr>
        <p:spPr>
          <a:xfrm>
            <a:off x="6268525" y="0"/>
            <a:ext cx="5923475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5C5E9-516F-6C20-D7F4-58671824D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"/>
          <a:stretch/>
        </p:blipFill>
        <p:spPr>
          <a:xfrm>
            <a:off x="6665562" y="1187722"/>
            <a:ext cx="5181390" cy="4482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05883-102F-6999-DBF0-7BF58F68E021}"/>
              </a:ext>
            </a:extLst>
          </p:cNvPr>
          <p:cNvSpPr txBox="1"/>
          <p:nvPr/>
        </p:nvSpPr>
        <p:spPr>
          <a:xfrm>
            <a:off x="490416" y="1642290"/>
            <a:ext cx="5036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Look at this step-by-step resume writing guide compiled for your ease and follow the instructions.</a:t>
            </a:r>
          </a:p>
        </p:txBody>
      </p:sp>
      <p:sp>
        <p:nvSpPr>
          <p:cNvPr id="12" name="Rectangle: Rounded Corners 11">
            <a:hlinkClick r:id="rId3"/>
            <a:extLst>
              <a:ext uri="{FF2B5EF4-FFF2-40B4-BE49-F238E27FC236}">
                <a16:creationId xmlns:a16="http://schemas.microsoft.com/office/drawing/2014/main" id="{13CAC199-CB8E-A1A9-2C58-CD94184AEEA8}"/>
              </a:ext>
            </a:extLst>
          </p:cNvPr>
          <p:cNvSpPr/>
          <p:nvPr/>
        </p:nvSpPr>
        <p:spPr>
          <a:xfrm>
            <a:off x="1220571" y="3485318"/>
            <a:ext cx="3337781" cy="1187243"/>
          </a:xfrm>
          <a:prstGeom prst="roundRect">
            <a:avLst>
              <a:gd name="adj" fmla="val 3269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w Cen MT" panose="020B0602020104020603" pitchFamily="34" charset="0"/>
              </a:rPr>
              <a:t>Click here to access this guide</a:t>
            </a:r>
          </a:p>
        </p:txBody>
      </p:sp>
    </p:spTree>
    <p:extLst>
      <p:ext uri="{BB962C8B-B14F-4D97-AF65-F5344CB8AC3E}">
        <p14:creationId xmlns:p14="http://schemas.microsoft.com/office/powerpoint/2010/main" val="266141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5A8F-0E75-1529-E10F-76234E86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0858-55E8-A3D3-4E27-08FD5A46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85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ease from layout and placement of the major content find the templates below and pick a suitable one.</a:t>
            </a:r>
          </a:p>
        </p:txBody>
      </p:sp>
      <p:sp>
        <p:nvSpPr>
          <p:cNvPr id="7" name="Freeform: Shape 6">
            <a:hlinkClick r:id="rId2"/>
            <a:extLst>
              <a:ext uri="{FF2B5EF4-FFF2-40B4-BE49-F238E27FC236}">
                <a16:creationId xmlns:a16="http://schemas.microsoft.com/office/drawing/2014/main" id="{DBA64739-76B8-30AA-1D73-B02F326C6E05}"/>
              </a:ext>
            </a:extLst>
          </p:cNvPr>
          <p:cNvSpPr/>
          <p:nvPr/>
        </p:nvSpPr>
        <p:spPr>
          <a:xfrm>
            <a:off x="1804883" y="3152010"/>
            <a:ext cx="2729217" cy="1637530"/>
          </a:xfrm>
          <a:custGeom>
            <a:avLst/>
            <a:gdLst>
              <a:gd name="connsiteX0" fmla="*/ 0 w 2729217"/>
              <a:gd name="connsiteY0" fmla="*/ 0 h 1637530"/>
              <a:gd name="connsiteX1" fmla="*/ 2729217 w 2729217"/>
              <a:gd name="connsiteY1" fmla="*/ 0 h 1637530"/>
              <a:gd name="connsiteX2" fmla="*/ 2729217 w 2729217"/>
              <a:gd name="connsiteY2" fmla="*/ 1637530 h 1637530"/>
              <a:gd name="connsiteX3" fmla="*/ 0 w 2729217"/>
              <a:gd name="connsiteY3" fmla="*/ 1637530 h 1637530"/>
              <a:gd name="connsiteX4" fmla="*/ 0 w 2729217"/>
              <a:gd name="connsiteY4" fmla="*/ 0 h 163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217" h="1637530">
                <a:moveTo>
                  <a:pt x="0" y="0"/>
                </a:moveTo>
                <a:lnTo>
                  <a:pt x="2729217" y="0"/>
                </a:lnTo>
                <a:lnTo>
                  <a:pt x="2729217" y="1637530"/>
                </a:lnTo>
                <a:lnTo>
                  <a:pt x="0" y="16375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Tw Cen MT" panose="020B0602020104020603" pitchFamily="34" charset="0"/>
              </a:rPr>
              <a:t>Resume Template for General Use (Except freshers)</a:t>
            </a:r>
          </a:p>
        </p:txBody>
      </p:sp>
      <p:sp>
        <p:nvSpPr>
          <p:cNvPr id="8" name="Freeform: Shape 7">
            <a:hlinkClick r:id="rId3"/>
            <a:extLst>
              <a:ext uri="{FF2B5EF4-FFF2-40B4-BE49-F238E27FC236}">
                <a16:creationId xmlns:a16="http://schemas.microsoft.com/office/drawing/2014/main" id="{B04F307B-3EAC-7206-106D-1294B7F77C1E}"/>
              </a:ext>
            </a:extLst>
          </p:cNvPr>
          <p:cNvSpPr/>
          <p:nvPr/>
        </p:nvSpPr>
        <p:spPr>
          <a:xfrm>
            <a:off x="4807022" y="3152010"/>
            <a:ext cx="2729217" cy="1637530"/>
          </a:xfrm>
          <a:custGeom>
            <a:avLst/>
            <a:gdLst>
              <a:gd name="connsiteX0" fmla="*/ 0 w 2729217"/>
              <a:gd name="connsiteY0" fmla="*/ 0 h 1637530"/>
              <a:gd name="connsiteX1" fmla="*/ 2729217 w 2729217"/>
              <a:gd name="connsiteY1" fmla="*/ 0 h 1637530"/>
              <a:gd name="connsiteX2" fmla="*/ 2729217 w 2729217"/>
              <a:gd name="connsiteY2" fmla="*/ 1637530 h 1637530"/>
              <a:gd name="connsiteX3" fmla="*/ 0 w 2729217"/>
              <a:gd name="connsiteY3" fmla="*/ 1637530 h 1637530"/>
              <a:gd name="connsiteX4" fmla="*/ 0 w 2729217"/>
              <a:gd name="connsiteY4" fmla="*/ 0 h 163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217" h="1637530">
                <a:moveTo>
                  <a:pt x="0" y="0"/>
                </a:moveTo>
                <a:lnTo>
                  <a:pt x="2729217" y="0"/>
                </a:lnTo>
                <a:lnTo>
                  <a:pt x="2729217" y="1637530"/>
                </a:lnTo>
                <a:lnTo>
                  <a:pt x="0" y="16375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Tw Cen MT" panose="020B0602020104020603" pitchFamily="34" charset="0"/>
              </a:rPr>
              <a:t>Resume Templates for Recent Graduates</a:t>
            </a:r>
          </a:p>
        </p:txBody>
      </p:sp>
      <p:sp>
        <p:nvSpPr>
          <p:cNvPr id="9" name="Freeform: Shape 8">
            <a:hlinkClick r:id="rId4"/>
            <a:extLst>
              <a:ext uri="{FF2B5EF4-FFF2-40B4-BE49-F238E27FC236}">
                <a16:creationId xmlns:a16="http://schemas.microsoft.com/office/drawing/2014/main" id="{7036FB74-AAE5-626F-147B-612BA43A95AC}"/>
              </a:ext>
            </a:extLst>
          </p:cNvPr>
          <p:cNvSpPr/>
          <p:nvPr/>
        </p:nvSpPr>
        <p:spPr>
          <a:xfrm>
            <a:off x="7809161" y="3152010"/>
            <a:ext cx="2729217" cy="1637530"/>
          </a:xfrm>
          <a:custGeom>
            <a:avLst/>
            <a:gdLst>
              <a:gd name="connsiteX0" fmla="*/ 0 w 2729217"/>
              <a:gd name="connsiteY0" fmla="*/ 0 h 1637530"/>
              <a:gd name="connsiteX1" fmla="*/ 2729217 w 2729217"/>
              <a:gd name="connsiteY1" fmla="*/ 0 h 1637530"/>
              <a:gd name="connsiteX2" fmla="*/ 2729217 w 2729217"/>
              <a:gd name="connsiteY2" fmla="*/ 1637530 h 1637530"/>
              <a:gd name="connsiteX3" fmla="*/ 0 w 2729217"/>
              <a:gd name="connsiteY3" fmla="*/ 1637530 h 1637530"/>
              <a:gd name="connsiteX4" fmla="*/ 0 w 2729217"/>
              <a:gd name="connsiteY4" fmla="*/ 0 h 163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217" h="1637530">
                <a:moveTo>
                  <a:pt x="0" y="0"/>
                </a:moveTo>
                <a:lnTo>
                  <a:pt x="2729217" y="0"/>
                </a:lnTo>
                <a:lnTo>
                  <a:pt x="2729217" y="1637530"/>
                </a:lnTo>
                <a:lnTo>
                  <a:pt x="0" y="16375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>
                <a:latin typeface="Tw Cen MT" panose="020B0602020104020603" pitchFamily="34" charset="0"/>
              </a:rPr>
              <a:t>Sample Resumes</a:t>
            </a:r>
          </a:p>
        </p:txBody>
      </p:sp>
    </p:spTree>
    <p:extLst>
      <p:ext uri="{BB962C8B-B14F-4D97-AF65-F5344CB8AC3E}">
        <p14:creationId xmlns:p14="http://schemas.microsoft.com/office/powerpoint/2010/main" val="3066536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F8CE3C-BBAC-432B-A741-382B9014C6CC}"/>
              </a:ext>
            </a:extLst>
          </p:cNvPr>
          <p:cNvGrpSpPr/>
          <p:nvPr/>
        </p:nvGrpSpPr>
        <p:grpSpPr>
          <a:xfrm>
            <a:off x="4693297" y="5923030"/>
            <a:ext cx="2052736" cy="955330"/>
            <a:chOff x="4693297" y="5411755"/>
            <a:chExt cx="2052736" cy="14462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C2F64E-0401-4F7E-A5C2-F8751D56673F}"/>
                </a:ext>
              </a:extLst>
            </p:cNvPr>
            <p:cNvSpPr/>
            <p:nvPr/>
          </p:nvSpPr>
          <p:spPr>
            <a:xfrm>
              <a:off x="5598367" y="5411755"/>
              <a:ext cx="242596" cy="142758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793B7AB-C2CC-4D3B-B1FC-D5094DE544A1}"/>
                </a:ext>
              </a:extLst>
            </p:cNvPr>
            <p:cNvCxnSpPr/>
            <p:nvPr/>
          </p:nvCxnSpPr>
          <p:spPr>
            <a:xfrm>
              <a:off x="5840963" y="5411755"/>
              <a:ext cx="905070" cy="144624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EC7EF6-BDC3-419B-9509-A74592394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3297" y="5411755"/>
              <a:ext cx="905070" cy="144624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7EB579D-E917-4C5D-B214-3694A96A23D2}"/>
              </a:ext>
            </a:extLst>
          </p:cNvPr>
          <p:cNvSpPr/>
          <p:nvPr/>
        </p:nvSpPr>
        <p:spPr>
          <a:xfrm>
            <a:off x="1660849" y="5680433"/>
            <a:ext cx="8117633" cy="2425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2BB73-7EA1-4830-AF09-AFADEC7749D4}"/>
              </a:ext>
            </a:extLst>
          </p:cNvPr>
          <p:cNvSpPr/>
          <p:nvPr/>
        </p:nvSpPr>
        <p:spPr>
          <a:xfrm>
            <a:off x="1838130" y="1714923"/>
            <a:ext cx="7763069" cy="3965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39C53B-ECA0-49C6-9DC5-0BAC9D8B0304}"/>
              </a:ext>
            </a:extLst>
          </p:cNvPr>
          <p:cNvSpPr/>
          <p:nvPr/>
        </p:nvSpPr>
        <p:spPr>
          <a:xfrm>
            <a:off x="1660849" y="5689764"/>
            <a:ext cx="8117633" cy="2425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E54CA9-DFE6-4EC4-8B70-A0CC3E296D62}"/>
              </a:ext>
            </a:extLst>
          </p:cNvPr>
          <p:cNvGrpSpPr/>
          <p:nvPr/>
        </p:nvGrpSpPr>
        <p:grpSpPr>
          <a:xfrm>
            <a:off x="2220686" y="1929527"/>
            <a:ext cx="7178937" cy="3452327"/>
            <a:chOff x="2220686" y="1418253"/>
            <a:chExt cx="7178937" cy="34523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1CA79A-9EA9-4574-97BB-1F6128A7E7CC}"/>
                </a:ext>
              </a:extLst>
            </p:cNvPr>
            <p:cNvSpPr/>
            <p:nvPr/>
          </p:nvSpPr>
          <p:spPr>
            <a:xfrm>
              <a:off x="2220686" y="1418253"/>
              <a:ext cx="2855167" cy="3452327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42000" r="-49000"/>
              </a:stretch>
            </a:blip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AABB0-F2BF-42DA-8F8A-A3A55A6263E0}"/>
                </a:ext>
              </a:extLst>
            </p:cNvPr>
            <p:cNvSpPr txBox="1"/>
            <p:nvPr/>
          </p:nvSpPr>
          <p:spPr>
            <a:xfrm>
              <a:off x="5253134" y="1557384"/>
              <a:ext cx="4146489" cy="259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You have to learn the rules of the game and then you have to play it better than anyone else.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98D8C7-0675-4C51-9C07-685B5BDD8C47}"/>
                </a:ext>
              </a:extLst>
            </p:cNvPr>
            <p:cNvSpPr txBox="1"/>
            <p:nvPr/>
          </p:nvSpPr>
          <p:spPr>
            <a:xfrm>
              <a:off x="6158206" y="4280998"/>
              <a:ext cx="3241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defRPr>
              </a:lvl1pPr>
            </a:lstStyle>
            <a:p>
              <a:pPr marL="342900" indent="-342900" algn="r">
                <a:buFontTx/>
                <a:buChar char="-"/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Albert </a:t>
              </a:r>
              <a:r>
                <a:rPr 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Einstien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dirty="0">
                <a:latin typeface="Tw Cen MT Condensed Extra Bold" panose="020B0803020202020204" pitchFamily="34" charset="0"/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397369641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6115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7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61157 L -6.25E-7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7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C8512E-1016-0CD8-4347-F8DF877DA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43" y="2450888"/>
            <a:ext cx="1250675" cy="9380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0AD1CA0-C337-E2C1-383A-0FE593DBCB0B}"/>
              </a:ext>
            </a:extLst>
          </p:cNvPr>
          <p:cNvSpPr txBox="1">
            <a:spLocks/>
          </p:cNvSpPr>
          <p:nvPr/>
        </p:nvSpPr>
        <p:spPr>
          <a:xfrm>
            <a:off x="838200" y="26062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w Cen MT Condensed Extra Bold" panose="020B0803020202020204" pitchFamily="34" charset="0"/>
              </a:rPr>
              <a:t>The Career Cycle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C7B57E-48AA-9548-97EE-0EEFCFFC2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64" r="30442"/>
          <a:stretch/>
        </p:blipFill>
        <p:spPr>
          <a:xfrm flipH="1">
            <a:off x="9452309" y="3388894"/>
            <a:ext cx="755372" cy="1942116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2C27CDFE-DC69-E499-CCE0-16492FA29119}"/>
              </a:ext>
            </a:extLst>
          </p:cNvPr>
          <p:cNvSpPr/>
          <p:nvPr/>
        </p:nvSpPr>
        <p:spPr>
          <a:xfrm rot="1920176">
            <a:off x="8576566" y="2218837"/>
            <a:ext cx="1517224" cy="717407"/>
          </a:xfrm>
          <a:prstGeom prst="curvedDownArrow">
            <a:avLst>
              <a:gd name="adj1" fmla="val 24497"/>
              <a:gd name="adj2" fmla="val 46349"/>
              <a:gd name="adj3" fmla="val 3731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8072729-92EE-D72E-3738-5181E2ABA2DD}"/>
              </a:ext>
            </a:extLst>
          </p:cNvPr>
          <p:cNvSpPr/>
          <p:nvPr/>
        </p:nvSpPr>
        <p:spPr>
          <a:xfrm>
            <a:off x="5109018" y="5159726"/>
            <a:ext cx="1272547" cy="973704"/>
          </a:xfrm>
          <a:prstGeom prst="leftArrow">
            <a:avLst>
              <a:gd name="adj1" fmla="val 30665"/>
              <a:gd name="adj2" fmla="val 5561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E9FD01-679B-8015-BCAB-8BF9EBFB036D}"/>
              </a:ext>
            </a:extLst>
          </p:cNvPr>
          <p:cNvGrpSpPr/>
          <p:nvPr/>
        </p:nvGrpSpPr>
        <p:grpSpPr>
          <a:xfrm>
            <a:off x="2023403" y="1582520"/>
            <a:ext cx="1683026" cy="1802711"/>
            <a:chOff x="1444488" y="1871316"/>
            <a:chExt cx="1683026" cy="180271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071F2A-CFA8-B872-A2E8-D60EDA527096}"/>
                </a:ext>
              </a:extLst>
            </p:cNvPr>
            <p:cNvSpPr/>
            <p:nvPr/>
          </p:nvSpPr>
          <p:spPr>
            <a:xfrm>
              <a:off x="1444488" y="1871316"/>
              <a:ext cx="1683026" cy="18027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F955AA-77E7-862C-81AF-5E2028204934}"/>
                </a:ext>
              </a:extLst>
            </p:cNvPr>
            <p:cNvSpPr txBox="1"/>
            <p:nvPr/>
          </p:nvSpPr>
          <p:spPr>
            <a:xfrm>
              <a:off x="1569322" y="2366959"/>
              <a:ext cx="1433358" cy="811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Getting admission to the institute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C88114-EF6C-C961-2F62-CED61625A86E}"/>
              </a:ext>
            </a:extLst>
          </p:cNvPr>
          <p:cNvGrpSpPr/>
          <p:nvPr/>
        </p:nvGrpSpPr>
        <p:grpSpPr>
          <a:xfrm>
            <a:off x="10279406" y="3528299"/>
            <a:ext cx="1683026" cy="1802711"/>
            <a:chOff x="1444488" y="1871316"/>
            <a:chExt cx="1683026" cy="180271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2F88840-9F6C-5A0F-35C6-AF9338AD5CAA}"/>
                </a:ext>
              </a:extLst>
            </p:cNvPr>
            <p:cNvSpPr/>
            <p:nvPr/>
          </p:nvSpPr>
          <p:spPr>
            <a:xfrm>
              <a:off x="1444488" y="1871316"/>
              <a:ext cx="1683026" cy="18027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A541B7-4D33-432C-320C-55B47B4CFDA6}"/>
                </a:ext>
              </a:extLst>
            </p:cNvPr>
            <p:cNvSpPr txBox="1"/>
            <p:nvPr/>
          </p:nvSpPr>
          <p:spPr>
            <a:xfrm>
              <a:off x="1569322" y="2366959"/>
              <a:ext cx="143335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Completing the Degree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7DBDFB0-FBF7-922C-7C35-4FF6E638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06" y="4714457"/>
            <a:ext cx="2635176" cy="200273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DD5360A-21F8-E46D-FBA8-FFCFAE8BF3CE}"/>
              </a:ext>
            </a:extLst>
          </p:cNvPr>
          <p:cNvGrpSpPr/>
          <p:nvPr/>
        </p:nvGrpSpPr>
        <p:grpSpPr>
          <a:xfrm>
            <a:off x="627049" y="4714457"/>
            <a:ext cx="1683026" cy="1802711"/>
            <a:chOff x="1444488" y="1871316"/>
            <a:chExt cx="1683026" cy="180271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E0EB786-E27C-2C2F-1E4A-3E28FB492BEB}"/>
                </a:ext>
              </a:extLst>
            </p:cNvPr>
            <p:cNvSpPr/>
            <p:nvPr/>
          </p:nvSpPr>
          <p:spPr>
            <a:xfrm>
              <a:off x="1444488" y="1871316"/>
              <a:ext cx="1683026" cy="18027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7F13D2-CE46-6CC3-4DAF-DFDAA226AB33}"/>
                </a:ext>
              </a:extLst>
            </p:cNvPr>
            <p:cNvSpPr txBox="1"/>
            <p:nvPr/>
          </p:nvSpPr>
          <p:spPr>
            <a:xfrm>
              <a:off x="1569322" y="2366959"/>
              <a:ext cx="143335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Onboarding the career with a Job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4E59B6-0CDE-98F3-64B5-EBCEC031AF2B}"/>
              </a:ext>
            </a:extLst>
          </p:cNvPr>
          <p:cNvGrpSpPr/>
          <p:nvPr/>
        </p:nvGrpSpPr>
        <p:grpSpPr>
          <a:xfrm>
            <a:off x="6847739" y="4226746"/>
            <a:ext cx="2166764" cy="2290422"/>
            <a:chOff x="6381565" y="3574134"/>
            <a:chExt cx="2822103" cy="30232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8517FC-E6E1-5B20-7AB4-7A897805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565" y="3574134"/>
              <a:ext cx="1674390" cy="167439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74030D-42F7-1CC8-368F-133A1FABB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947" r="19616"/>
            <a:stretch/>
          </p:blipFill>
          <p:spPr>
            <a:xfrm flipH="1">
              <a:off x="7931121" y="4381847"/>
              <a:ext cx="1272547" cy="221553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0A2D4D-40AC-8B33-DB99-65B9ECE62C98}"/>
              </a:ext>
            </a:extLst>
          </p:cNvPr>
          <p:cNvGrpSpPr/>
          <p:nvPr/>
        </p:nvGrpSpPr>
        <p:grpSpPr>
          <a:xfrm>
            <a:off x="9173308" y="5472402"/>
            <a:ext cx="2001680" cy="1273094"/>
            <a:chOff x="9323031" y="5495270"/>
            <a:chExt cx="1695173" cy="115160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5B879EE-C4B5-0ECE-2CD2-EC6758A61157}"/>
                </a:ext>
              </a:extLst>
            </p:cNvPr>
            <p:cNvSpPr/>
            <p:nvPr/>
          </p:nvSpPr>
          <p:spPr>
            <a:xfrm>
              <a:off x="9323031" y="5495270"/>
              <a:ext cx="1695173" cy="115160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A19691-A9D2-7547-F89A-95CFA63C5B86}"/>
                </a:ext>
              </a:extLst>
            </p:cNvPr>
            <p:cNvSpPr txBox="1"/>
            <p:nvPr/>
          </p:nvSpPr>
          <p:spPr>
            <a:xfrm>
              <a:off x="9323032" y="5747908"/>
              <a:ext cx="1695172" cy="751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Something is Missing !!!</a:t>
              </a: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9A83475-0B5A-49AC-8A8A-1EF1FE8E8A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8324838"/>
                  </p:ext>
                </p:extLst>
              </p:nvPr>
            </p:nvGraphicFramePr>
            <p:xfrm>
              <a:off x="7125929" y="5509705"/>
              <a:ext cx="722391" cy="657485"/>
            </p:xfrm>
            <a:graphic>
              <a:graphicData uri="http://schemas.microsoft.com/office/powerpoint/2016/slidezoom">
                <pslz:sldZm>
                  <pslz:sldZmObj sldId="262" cId="1321881930">
                    <pslz:zmPr id="{759F107F-CF06-4BF8-A080-D7522B4F58EC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2391" cy="6574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9A83475-0B5A-49AC-8A8A-1EF1FE8E8A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5929" y="5509705"/>
                <a:ext cx="722391" cy="6574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" name="Graphic 1" descr="Schoolhouse with solid fill">
            <a:extLst>
              <a:ext uri="{FF2B5EF4-FFF2-40B4-BE49-F238E27FC236}">
                <a16:creationId xmlns:a16="http://schemas.microsoft.com/office/drawing/2014/main" id="{C9C995B5-4A58-9218-1D84-219216FAEF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6202" y="1199347"/>
            <a:ext cx="2503081" cy="25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3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72D6-9135-C4EC-3B4F-3C55B9FDECBE}"/>
              </a:ext>
            </a:extLst>
          </p:cNvPr>
          <p:cNvSpPr txBox="1">
            <a:spLocks/>
          </p:cNvSpPr>
          <p:nvPr/>
        </p:nvSpPr>
        <p:spPr>
          <a:xfrm>
            <a:off x="838200" y="26062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w Cen MT Condensed Extra Bold" panose="020B0803020202020204" pitchFamily="34" charset="0"/>
              </a:rPr>
              <a:t>The Career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4D957-B598-7806-3C8A-9DAFB54A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184"/>
            <a:ext cx="3047368" cy="1449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0924E5-D4C3-88CF-697B-6045102DB3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F4F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31764"/>
            <a:ext cx="3287486" cy="24656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A0BE005-473F-7447-D9BD-D5C390CBF688}"/>
              </a:ext>
            </a:extLst>
          </p:cNvPr>
          <p:cNvGrpSpPr/>
          <p:nvPr/>
        </p:nvGrpSpPr>
        <p:grpSpPr>
          <a:xfrm>
            <a:off x="4020457" y="1586184"/>
            <a:ext cx="1756229" cy="1449594"/>
            <a:chOff x="1444488" y="1871316"/>
            <a:chExt cx="1683026" cy="180271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283A3B-2723-C24B-6EBE-0E06A0B88E0E}"/>
                </a:ext>
              </a:extLst>
            </p:cNvPr>
            <p:cNvSpPr/>
            <p:nvPr/>
          </p:nvSpPr>
          <p:spPr>
            <a:xfrm>
              <a:off x="1444488" y="1871316"/>
              <a:ext cx="1683026" cy="1802711"/>
            </a:xfrm>
            <a:prstGeom prst="roundRect">
              <a:avLst>
                <a:gd name="adj" fmla="val 76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502999-5D87-1F30-19E5-7915FBB1E2D9}"/>
                </a:ext>
              </a:extLst>
            </p:cNvPr>
            <p:cNvSpPr txBox="1"/>
            <p:nvPr/>
          </p:nvSpPr>
          <p:spPr>
            <a:xfrm>
              <a:off x="1506904" y="2370783"/>
              <a:ext cx="1558193" cy="803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Listing out the employers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A156BF-7F01-2D9F-854D-62F6AC11B2E4}"/>
              </a:ext>
            </a:extLst>
          </p:cNvPr>
          <p:cNvGrpSpPr/>
          <p:nvPr/>
        </p:nvGrpSpPr>
        <p:grpSpPr>
          <a:xfrm>
            <a:off x="7942942" y="2310980"/>
            <a:ext cx="3410858" cy="3610527"/>
            <a:chOff x="7322456" y="2735746"/>
            <a:chExt cx="3410858" cy="36105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D1DC02-FC4B-0FA7-E151-9348E7CA6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142" y="2735746"/>
              <a:ext cx="3287486" cy="2465615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5A58A1-DC52-F5EE-7824-0E7219B6BB52}"/>
                </a:ext>
              </a:extLst>
            </p:cNvPr>
            <p:cNvGrpSpPr/>
            <p:nvPr/>
          </p:nvGrpSpPr>
          <p:grpSpPr>
            <a:xfrm>
              <a:off x="7322456" y="5298311"/>
              <a:ext cx="3410858" cy="1047962"/>
              <a:chOff x="1444488" y="1788916"/>
              <a:chExt cx="1683026" cy="130324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80C2FAB-BE58-5055-2931-DDF585F79BCC}"/>
                  </a:ext>
                </a:extLst>
              </p:cNvPr>
              <p:cNvSpPr/>
              <p:nvPr/>
            </p:nvSpPr>
            <p:spPr>
              <a:xfrm>
                <a:off x="1444488" y="1788916"/>
                <a:ext cx="1683026" cy="13032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7C118-2A90-95A3-0D12-E0A5C75952C4}"/>
                  </a:ext>
                </a:extLst>
              </p:cNvPr>
              <p:cNvSpPr txBox="1"/>
              <p:nvPr/>
            </p:nvSpPr>
            <p:spPr>
              <a:xfrm>
                <a:off x="1476466" y="2038650"/>
                <a:ext cx="1558193" cy="80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Search &amp; Applying for a few of them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F8AA47-A70F-E65C-B1FE-F3D6FC996463}"/>
              </a:ext>
            </a:extLst>
          </p:cNvPr>
          <p:cNvGrpSpPr/>
          <p:nvPr/>
        </p:nvGrpSpPr>
        <p:grpSpPr>
          <a:xfrm>
            <a:off x="4188869" y="4105297"/>
            <a:ext cx="992731" cy="2492082"/>
            <a:chOff x="1444488" y="1851965"/>
            <a:chExt cx="951352" cy="182206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5CCE05A-54BB-421C-73F6-347C1CA32460}"/>
                </a:ext>
              </a:extLst>
            </p:cNvPr>
            <p:cNvSpPr/>
            <p:nvPr/>
          </p:nvSpPr>
          <p:spPr>
            <a:xfrm>
              <a:off x="1444488" y="1851965"/>
              <a:ext cx="951352" cy="1822063"/>
            </a:xfrm>
            <a:prstGeom prst="roundRect">
              <a:avLst>
                <a:gd name="adj" fmla="val 76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117501-7E0E-B0AB-192F-0AB5A52E6D2B}"/>
                </a:ext>
              </a:extLst>
            </p:cNvPr>
            <p:cNvSpPr txBox="1"/>
            <p:nvPr/>
          </p:nvSpPr>
          <p:spPr>
            <a:xfrm rot="16200000">
              <a:off x="1073626" y="2462976"/>
              <a:ext cx="1693075" cy="619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Appearing in interviews</a:t>
              </a:r>
            </a:p>
          </p:txBody>
        </p:sp>
      </p:grp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E6E8A67D-54C6-B980-709E-A7AE8764302D}"/>
              </a:ext>
            </a:extLst>
          </p:cNvPr>
          <p:cNvSpPr/>
          <p:nvPr/>
        </p:nvSpPr>
        <p:spPr>
          <a:xfrm flipV="1">
            <a:off x="5766433" y="1814286"/>
            <a:ext cx="3947885" cy="428918"/>
          </a:xfrm>
          <a:prstGeom prst="bentUp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4EC49C6-F0F5-85B0-F2AE-324A03DB57EE}"/>
              </a:ext>
            </a:extLst>
          </p:cNvPr>
          <p:cNvSpPr/>
          <p:nvPr/>
        </p:nvSpPr>
        <p:spPr>
          <a:xfrm rot="5400000">
            <a:off x="7127332" y="3891672"/>
            <a:ext cx="552450" cy="4491204"/>
          </a:xfrm>
          <a:custGeom>
            <a:avLst/>
            <a:gdLst>
              <a:gd name="connsiteX0" fmla="*/ 0 w 552450"/>
              <a:gd name="connsiteY0" fmla="*/ 109764 h 4491204"/>
              <a:gd name="connsiteX1" fmla="*/ 0 w 552450"/>
              <a:gd name="connsiteY1" fmla="*/ 0 h 4491204"/>
              <a:gd name="connsiteX2" fmla="*/ 457200 w 552450"/>
              <a:gd name="connsiteY2" fmla="*/ 0 h 4491204"/>
              <a:gd name="connsiteX3" fmla="*/ 457200 w 552450"/>
              <a:gd name="connsiteY3" fmla="*/ 1 h 4491204"/>
              <a:gd name="connsiteX4" fmla="*/ 504825 w 552450"/>
              <a:gd name="connsiteY4" fmla="*/ 1 h 4491204"/>
              <a:gd name="connsiteX5" fmla="*/ 504825 w 552450"/>
              <a:gd name="connsiteY5" fmla="*/ 4395954 h 4491204"/>
              <a:gd name="connsiteX6" fmla="*/ 552450 w 552450"/>
              <a:gd name="connsiteY6" fmla="*/ 4395954 h 4491204"/>
              <a:gd name="connsiteX7" fmla="*/ 457200 w 552450"/>
              <a:gd name="connsiteY7" fmla="*/ 4491204 h 4491204"/>
              <a:gd name="connsiteX8" fmla="*/ 361950 w 552450"/>
              <a:gd name="connsiteY8" fmla="*/ 4395954 h 4491204"/>
              <a:gd name="connsiteX9" fmla="*/ 409575 w 552450"/>
              <a:gd name="connsiteY9" fmla="*/ 4395954 h 4491204"/>
              <a:gd name="connsiteX10" fmla="*/ 409575 w 552450"/>
              <a:gd name="connsiteY10" fmla="*/ 109764 h 449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2450" h="4491204">
                <a:moveTo>
                  <a:pt x="0" y="109764"/>
                </a:moveTo>
                <a:lnTo>
                  <a:pt x="0" y="0"/>
                </a:lnTo>
                <a:lnTo>
                  <a:pt x="457200" y="0"/>
                </a:lnTo>
                <a:lnTo>
                  <a:pt x="457200" y="1"/>
                </a:lnTo>
                <a:lnTo>
                  <a:pt x="504825" y="1"/>
                </a:lnTo>
                <a:lnTo>
                  <a:pt x="504825" y="4395954"/>
                </a:lnTo>
                <a:lnTo>
                  <a:pt x="552450" y="4395954"/>
                </a:lnTo>
                <a:lnTo>
                  <a:pt x="457200" y="4491204"/>
                </a:lnTo>
                <a:lnTo>
                  <a:pt x="361950" y="4395954"/>
                </a:lnTo>
                <a:lnTo>
                  <a:pt x="409575" y="4395954"/>
                </a:lnTo>
                <a:lnTo>
                  <a:pt x="409575" y="10976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62EDB4-E5F4-6C43-862F-4A0C1D66DA1E}"/>
              </a:ext>
            </a:extLst>
          </p:cNvPr>
          <p:cNvSpPr/>
          <p:nvPr/>
        </p:nvSpPr>
        <p:spPr>
          <a:xfrm>
            <a:off x="12196536" y="1352550"/>
            <a:ext cx="8210550" cy="550545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38AE1EB-04C3-0E81-3830-BAE3A6093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4049" y="1132326"/>
            <a:ext cx="3453297" cy="345329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DD12C-D644-88D7-37B8-C63D1EC3D0A6}"/>
              </a:ext>
            </a:extLst>
          </p:cNvPr>
          <p:cNvGrpSpPr/>
          <p:nvPr/>
        </p:nvGrpSpPr>
        <p:grpSpPr>
          <a:xfrm>
            <a:off x="-3462185" y="4131764"/>
            <a:ext cx="3276600" cy="2465615"/>
            <a:chOff x="342900" y="4131764"/>
            <a:chExt cx="3276600" cy="246561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5B075A-EDD9-2525-4678-C104419EAA92}"/>
                </a:ext>
              </a:extLst>
            </p:cNvPr>
            <p:cNvSpPr/>
            <p:nvPr/>
          </p:nvSpPr>
          <p:spPr>
            <a:xfrm>
              <a:off x="436847" y="4131764"/>
              <a:ext cx="3049303" cy="24656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3C22A-EAF4-AFA1-7ABF-432668FFDB3A}"/>
                </a:ext>
              </a:extLst>
            </p:cNvPr>
            <p:cNvSpPr txBox="1"/>
            <p:nvPr/>
          </p:nvSpPr>
          <p:spPr>
            <a:xfrm>
              <a:off x="342900" y="4207328"/>
              <a:ext cx="327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Building a Profile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51A455-F02E-AC49-2623-3685D011FF98}"/>
                </a:ext>
              </a:extLst>
            </p:cNvPr>
            <p:cNvCxnSpPr/>
            <p:nvPr/>
          </p:nvCxnSpPr>
          <p:spPr>
            <a:xfrm>
              <a:off x="822960" y="4638962"/>
              <a:ext cx="2301240" cy="0"/>
            </a:xfrm>
            <a:prstGeom prst="line">
              <a:avLst/>
            </a:prstGeom>
            <a:ln w="63500" cmpd="thinThick">
              <a:solidFill>
                <a:srgbClr val="828282">
                  <a:alpha val="4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76B5D2-03FE-D46A-A210-050350B1DBC5}"/>
                </a:ext>
              </a:extLst>
            </p:cNvPr>
            <p:cNvSpPr txBox="1"/>
            <p:nvPr/>
          </p:nvSpPr>
          <p:spPr>
            <a:xfrm>
              <a:off x="705029" y="4797361"/>
              <a:ext cx="278112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Resume Building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LinkedIn or other social media profiles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188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72D6-9135-C4EC-3B4F-3C55B9FDECBE}"/>
              </a:ext>
            </a:extLst>
          </p:cNvPr>
          <p:cNvSpPr txBox="1">
            <a:spLocks/>
          </p:cNvSpPr>
          <p:nvPr/>
        </p:nvSpPr>
        <p:spPr>
          <a:xfrm>
            <a:off x="838200" y="26062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w Cen MT Condensed Extra Bold" panose="020B0803020202020204" pitchFamily="34" charset="0"/>
              </a:rPr>
              <a:t>The Career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4D957-B598-7806-3C8A-9DAFB54A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586184"/>
            <a:ext cx="3047368" cy="1449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0924E5-D4C3-88CF-697B-6045102DB3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F4F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131764"/>
            <a:ext cx="3287486" cy="24656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A0BE005-473F-7447-D9BD-D5C390CBF688}"/>
              </a:ext>
            </a:extLst>
          </p:cNvPr>
          <p:cNvGrpSpPr/>
          <p:nvPr/>
        </p:nvGrpSpPr>
        <p:grpSpPr>
          <a:xfrm>
            <a:off x="7525657" y="1586184"/>
            <a:ext cx="1756229" cy="1449594"/>
            <a:chOff x="1444488" y="1871316"/>
            <a:chExt cx="1683026" cy="180271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283A3B-2723-C24B-6EBE-0E06A0B88E0E}"/>
                </a:ext>
              </a:extLst>
            </p:cNvPr>
            <p:cNvSpPr/>
            <p:nvPr/>
          </p:nvSpPr>
          <p:spPr>
            <a:xfrm>
              <a:off x="1444488" y="1871316"/>
              <a:ext cx="1683026" cy="1802711"/>
            </a:xfrm>
            <a:prstGeom prst="roundRect">
              <a:avLst>
                <a:gd name="adj" fmla="val 76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502999-5D87-1F30-19E5-7915FBB1E2D9}"/>
                </a:ext>
              </a:extLst>
            </p:cNvPr>
            <p:cNvSpPr txBox="1"/>
            <p:nvPr/>
          </p:nvSpPr>
          <p:spPr>
            <a:xfrm>
              <a:off x="1506904" y="2370783"/>
              <a:ext cx="1558193" cy="803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Listing out the employers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A156BF-7F01-2D9F-854D-62F6AC11B2E4}"/>
              </a:ext>
            </a:extLst>
          </p:cNvPr>
          <p:cNvGrpSpPr/>
          <p:nvPr/>
        </p:nvGrpSpPr>
        <p:grpSpPr>
          <a:xfrm>
            <a:off x="11448142" y="2310980"/>
            <a:ext cx="3410858" cy="3610527"/>
            <a:chOff x="7322456" y="2735746"/>
            <a:chExt cx="3410858" cy="36105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D1DC02-FC4B-0FA7-E151-9348E7CA6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142" y="2735746"/>
              <a:ext cx="3287486" cy="2465615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5A58A1-DC52-F5EE-7824-0E7219B6BB52}"/>
                </a:ext>
              </a:extLst>
            </p:cNvPr>
            <p:cNvGrpSpPr/>
            <p:nvPr/>
          </p:nvGrpSpPr>
          <p:grpSpPr>
            <a:xfrm>
              <a:off x="7322456" y="5298311"/>
              <a:ext cx="3410858" cy="1047962"/>
              <a:chOff x="1444488" y="1788916"/>
              <a:chExt cx="1683026" cy="130324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80C2FAB-BE58-5055-2931-DDF585F79BCC}"/>
                  </a:ext>
                </a:extLst>
              </p:cNvPr>
              <p:cNvSpPr/>
              <p:nvPr/>
            </p:nvSpPr>
            <p:spPr>
              <a:xfrm>
                <a:off x="1444488" y="1788916"/>
                <a:ext cx="1683026" cy="13032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7C118-2A90-95A3-0D12-E0A5C75952C4}"/>
                  </a:ext>
                </a:extLst>
              </p:cNvPr>
              <p:cNvSpPr txBox="1"/>
              <p:nvPr/>
            </p:nvSpPr>
            <p:spPr>
              <a:xfrm>
                <a:off x="1476466" y="2038650"/>
                <a:ext cx="1558193" cy="80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Search &amp; Applying for a few of them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F8AA47-A70F-E65C-B1FE-F3D6FC996463}"/>
              </a:ext>
            </a:extLst>
          </p:cNvPr>
          <p:cNvGrpSpPr/>
          <p:nvPr/>
        </p:nvGrpSpPr>
        <p:grpSpPr>
          <a:xfrm>
            <a:off x="7694069" y="4105297"/>
            <a:ext cx="992731" cy="2492082"/>
            <a:chOff x="1444488" y="1851965"/>
            <a:chExt cx="951352" cy="182206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5CCE05A-54BB-421C-73F6-347C1CA32460}"/>
                </a:ext>
              </a:extLst>
            </p:cNvPr>
            <p:cNvSpPr/>
            <p:nvPr/>
          </p:nvSpPr>
          <p:spPr>
            <a:xfrm>
              <a:off x="1444488" y="1851965"/>
              <a:ext cx="951352" cy="1822063"/>
            </a:xfrm>
            <a:prstGeom prst="roundRect">
              <a:avLst>
                <a:gd name="adj" fmla="val 76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117501-7E0E-B0AB-192F-0AB5A52E6D2B}"/>
                </a:ext>
              </a:extLst>
            </p:cNvPr>
            <p:cNvSpPr txBox="1"/>
            <p:nvPr/>
          </p:nvSpPr>
          <p:spPr>
            <a:xfrm rot="16200000">
              <a:off x="1073626" y="2462976"/>
              <a:ext cx="1693075" cy="619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Appearing in interviews</a:t>
              </a:r>
            </a:p>
          </p:txBody>
        </p:sp>
      </p:grp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E6E8A67D-54C6-B980-709E-A7AE8764302D}"/>
              </a:ext>
            </a:extLst>
          </p:cNvPr>
          <p:cNvSpPr/>
          <p:nvPr/>
        </p:nvSpPr>
        <p:spPr>
          <a:xfrm flipV="1">
            <a:off x="9271633" y="1814286"/>
            <a:ext cx="3947885" cy="428918"/>
          </a:xfrm>
          <a:prstGeom prst="bentUp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4EC49C6-F0F5-85B0-F2AE-324A03DB57EE}"/>
              </a:ext>
            </a:extLst>
          </p:cNvPr>
          <p:cNvSpPr/>
          <p:nvPr/>
        </p:nvSpPr>
        <p:spPr>
          <a:xfrm rot="5400000">
            <a:off x="10632532" y="3891672"/>
            <a:ext cx="552450" cy="4491204"/>
          </a:xfrm>
          <a:custGeom>
            <a:avLst/>
            <a:gdLst>
              <a:gd name="connsiteX0" fmla="*/ 0 w 552450"/>
              <a:gd name="connsiteY0" fmla="*/ 109764 h 4491204"/>
              <a:gd name="connsiteX1" fmla="*/ 0 w 552450"/>
              <a:gd name="connsiteY1" fmla="*/ 0 h 4491204"/>
              <a:gd name="connsiteX2" fmla="*/ 457200 w 552450"/>
              <a:gd name="connsiteY2" fmla="*/ 0 h 4491204"/>
              <a:gd name="connsiteX3" fmla="*/ 457200 w 552450"/>
              <a:gd name="connsiteY3" fmla="*/ 1 h 4491204"/>
              <a:gd name="connsiteX4" fmla="*/ 504825 w 552450"/>
              <a:gd name="connsiteY4" fmla="*/ 1 h 4491204"/>
              <a:gd name="connsiteX5" fmla="*/ 504825 w 552450"/>
              <a:gd name="connsiteY5" fmla="*/ 4395954 h 4491204"/>
              <a:gd name="connsiteX6" fmla="*/ 552450 w 552450"/>
              <a:gd name="connsiteY6" fmla="*/ 4395954 h 4491204"/>
              <a:gd name="connsiteX7" fmla="*/ 457200 w 552450"/>
              <a:gd name="connsiteY7" fmla="*/ 4491204 h 4491204"/>
              <a:gd name="connsiteX8" fmla="*/ 361950 w 552450"/>
              <a:gd name="connsiteY8" fmla="*/ 4395954 h 4491204"/>
              <a:gd name="connsiteX9" fmla="*/ 409575 w 552450"/>
              <a:gd name="connsiteY9" fmla="*/ 4395954 h 4491204"/>
              <a:gd name="connsiteX10" fmla="*/ 409575 w 552450"/>
              <a:gd name="connsiteY10" fmla="*/ 109764 h 449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2450" h="4491204">
                <a:moveTo>
                  <a:pt x="0" y="109764"/>
                </a:moveTo>
                <a:lnTo>
                  <a:pt x="0" y="0"/>
                </a:lnTo>
                <a:lnTo>
                  <a:pt x="457200" y="0"/>
                </a:lnTo>
                <a:lnTo>
                  <a:pt x="457200" y="1"/>
                </a:lnTo>
                <a:lnTo>
                  <a:pt x="504825" y="1"/>
                </a:lnTo>
                <a:lnTo>
                  <a:pt x="504825" y="4395954"/>
                </a:lnTo>
                <a:lnTo>
                  <a:pt x="552450" y="4395954"/>
                </a:lnTo>
                <a:lnTo>
                  <a:pt x="457200" y="4491204"/>
                </a:lnTo>
                <a:lnTo>
                  <a:pt x="361950" y="4395954"/>
                </a:lnTo>
                <a:lnTo>
                  <a:pt x="409575" y="4395954"/>
                </a:lnTo>
                <a:lnTo>
                  <a:pt x="409575" y="10976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5A584-0EA9-BDFA-A1B1-EB9A793D9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6" y="1132326"/>
            <a:ext cx="3453297" cy="345329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F56BC19-1E37-FAF4-5331-7A6D555363E7}"/>
              </a:ext>
            </a:extLst>
          </p:cNvPr>
          <p:cNvGrpSpPr/>
          <p:nvPr/>
        </p:nvGrpSpPr>
        <p:grpSpPr>
          <a:xfrm>
            <a:off x="342900" y="4131764"/>
            <a:ext cx="3276600" cy="2465615"/>
            <a:chOff x="342900" y="4131764"/>
            <a:chExt cx="3276600" cy="24656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042C66-BAEE-9255-9DE3-BA44A84D5D77}"/>
                </a:ext>
              </a:extLst>
            </p:cNvPr>
            <p:cNvSpPr/>
            <p:nvPr/>
          </p:nvSpPr>
          <p:spPr>
            <a:xfrm>
              <a:off x="436847" y="4131764"/>
              <a:ext cx="3049303" cy="24656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0B33B0-2C5A-CD75-1D75-4CD6700BAC6C}"/>
                </a:ext>
              </a:extLst>
            </p:cNvPr>
            <p:cNvSpPr txBox="1"/>
            <p:nvPr/>
          </p:nvSpPr>
          <p:spPr>
            <a:xfrm>
              <a:off x="342900" y="4207328"/>
              <a:ext cx="327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Building a Profile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7A98DC-6616-20B2-DEE6-A31B8224BA45}"/>
                </a:ext>
              </a:extLst>
            </p:cNvPr>
            <p:cNvCxnSpPr/>
            <p:nvPr/>
          </p:nvCxnSpPr>
          <p:spPr>
            <a:xfrm>
              <a:off x="822960" y="4638962"/>
              <a:ext cx="2301240" cy="0"/>
            </a:xfrm>
            <a:prstGeom prst="line">
              <a:avLst/>
            </a:prstGeom>
            <a:ln w="63500" cmpd="thinThick">
              <a:solidFill>
                <a:srgbClr val="828282">
                  <a:alpha val="4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CF38EA-DF54-B450-E69D-8986E5D402E8}"/>
                </a:ext>
              </a:extLst>
            </p:cNvPr>
            <p:cNvSpPr txBox="1"/>
            <p:nvPr/>
          </p:nvSpPr>
          <p:spPr>
            <a:xfrm>
              <a:off x="705029" y="4797361"/>
              <a:ext cx="278112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Resume Building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LinkedIn or other social media profiles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BB36430-FBD1-2C0C-7084-4BF125C6549C}"/>
              </a:ext>
            </a:extLst>
          </p:cNvPr>
          <p:cNvSpPr/>
          <p:nvPr/>
        </p:nvSpPr>
        <p:spPr>
          <a:xfrm>
            <a:off x="3981450" y="1352550"/>
            <a:ext cx="8210550" cy="550545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8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05C4-6D06-B78B-3AAE-C00CC7D1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Job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7BE559-ACC2-DB10-01A3-E1AE9844E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721" y="1436121"/>
            <a:ext cx="5050599" cy="3985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F9D60-B0E7-D102-04AD-6F5F6057A1F4}"/>
              </a:ext>
            </a:extLst>
          </p:cNvPr>
          <p:cNvSpPr txBox="1"/>
          <p:nvPr/>
        </p:nvSpPr>
        <p:spPr>
          <a:xfrm>
            <a:off x="838200" y="6399526"/>
            <a:ext cx="8934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U.S. Bureau of Labor Statistics, Glassdoor, LinkedIn, and Career builder.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A01C21-032C-4066-F3A3-861C1E76BD32}"/>
              </a:ext>
            </a:extLst>
          </p:cNvPr>
          <p:cNvSpPr/>
          <p:nvPr/>
        </p:nvSpPr>
        <p:spPr>
          <a:xfrm>
            <a:off x="10628033" y="0"/>
            <a:ext cx="13990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tx1"/>
              </a:gs>
              <a:gs pos="83000">
                <a:schemeClr val="tx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3A90B2-8599-B3B6-B597-5EE0E19B37FB}"/>
              </a:ext>
            </a:extLst>
          </p:cNvPr>
          <p:cNvGrpSpPr/>
          <p:nvPr/>
        </p:nvGrpSpPr>
        <p:grpSpPr>
          <a:xfrm>
            <a:off x="7674970" y="942975"/>
            <a:ext cx="3527686" cy="1132206"/>
            <a:chOff x="8664315" y="942975"/>
            <a:chExt cx="3527686" cy="113220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DD66233-76D0-0524-DE84-3A65FF2A16E2}"/>
                </a:ext>
              </a:extLst>
            </p:cNvPr>
            <p:cNvGrpSpPr/>
            <p:nvPr/>
          </p:nvGrpSpPr>
          <p:grpSpPr>
            <a:xfrm>
              <a:off x="8664315" y="1244184"/>
              <a:ext cx="3527685" cy="830997"/>
              <a:chOff x="8664315" y="1244184"/>
              <a:chExt cx="3527685" cy="83099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08DD4E-154A-E9DA-2460-C1BECA88F9B9}"/>
                  </a:ext>
                </a:extLst>
              </p:cNvPr>
              <p:cNvSpPr/>
              <p:nvPr/>
            </p:nvSpPr>
            <p:spPr>
              <a:xfrm>
                <a:off x="8664315" y="1244184"/>
                <a:ext cx="3527685" cy="809468"/>
              </a:xfrm>
              <a:prstGeom prst="rect">
                <a:avLst/>
              </a:prstGeom>
              <a:solidFill>
                <a:srgbClr val="327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7A0AB2-A66E-B53B-7843-4DB450035199}"/>
                  </a:ext>
                </a:extLst>
              </p:cNvPr>
              <p:cNvSpPr txBox="1"/>
              <p:nvPr/>
            </p:nvSpPr>
            <p:spPr>
              <a:xfrm>
                <a:off x="8844197" y="1244184"/>
                <a:ext cx="303300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21 to 80 applications for one offer </a:t>
                </a:r>
              </a:p>
            </p:txBody>
          </p:sp>
        </p:grp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1D065159-6CEA-8943-54EB-47E887E6A71F}"/>
                </a:ext>
              </a:extLst>
            </p:cNvPr>
            <p:cNvSpPr/>
            <p:nvPr/>
          </p:nvSpPr>
          <p:spPr>
            <a:xfrm>
              <a:off x="11742295" y="942975"/>
              <a:ext cx="449706" cy="301209"/>
            </a:xfrm>
            <a:prstGeom prst="rtTriangle">
              <a:avLst/>
            </a:prstGeom>
            <a:solidFill>
              <a:srgbClr val="0D4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2142BA-4F62-E056-BF66-886277BE5333}"/>
              </a:ext>
            </a:extLst>
          </p:cNvPr>
          <p:cNvGrpSpPr/>
          <p:nvPr/>
        </p:nvGrpSpPr>
        <p:grpSpPr>
          <a:xfrm>
            <a:off x="7674970" y="2291445"/>
            <a:ext cx="3527686" cy="1117216"/>
            <a:chOff x="8664315" y="2291445"/>
            <a:chExt cx="3527686" cy="111721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A386B1-EE21-08DD-FC6E-D8A964574D8D}"/>
                </a:ext>
              </a:extLst>
            </p:cNvPr>
            <p:cNvGrpSpPr/>
            <p:nvPr/>
          </p:nvGrpSpPr>
          <p:grpSpPr>
            <a:xfrm>
              <a:off x="8664315" y="2577664"/>
              <a:ext cx="3527685" cy="830997"/>
              <a:chOff x="8664315" y="2415591"/>
              <a:chExt cx="3527685" cy="83099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FDDC6B-337E-3621-ADFB-CD8F0403813D}"/>
                  </a:ext>
                </a:extLst>
              </p:cNvPr>
              <p:cNvSpPr/>
              <p:nvPr/>
            </p:nvSpPr>
            <p:spPr>
              <a:xfrm>
                <a:off x="8664315" y="2430581"/>
                <a:ext cx="3527685" cy="809468"/>
              </a:xfrm>
              <a:prstGeom prst="rect">
                <a:avLst/>
              </a:prstGeom>
              <a:solidFill>
                <a:srgbClr val="327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A223A5-EEEA-D625-6BA3-F8F414B3DA07}"/>
                  </a:ext>
                </a:extLst>
              </p:cNvPr>
              <p:cNvSpPr txBox="1"/>
              <p:nvPr/>
            </p:nvSpPr>
            <p:spPr>
              <a:xfrm>
                <a:off x="8844197" y="2415591"/>
                <a:ext cx="303300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10 hours every week spent by seekers</a:t>
                </a:r>
              </a:p>
            </p:txBody>
          </p:sp>
        </p:grp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3E766B32-6477-4485-77B4-427C25EE23AB}"/>
                </a:ext>
              </a:extLst>
            </p:cNvPr>
            <p:cNvSpPr/>
            <p:nvPr/>
          </p:nvSpPr>
          <p:spPr>
            <a:xfrm>
              <a:off x="11742295" y="2291445"/>
              <a:ext cx="449706" cy="301209"/>
            </a:xfrm>
            <a:prstGeom prst="rtTriangle">
              <a:avLst/>
            </a:prstGeom>
            <a:solidFill>
              <a:srgbClr val="0D4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F69C14-465A-EF23-0398-203F0479C771}"/>
              </a:ext>
            </a:extLst>
          </p:cNvPr>
          <p:cNvGrpSpPr/>
          <p:nvPr/>
        </p:nvGrpSpPr>
        <p:grpSpPr>
          <a:xfrm>
            <a:off x="7674970" y="3625754"/>
            <a:ext cx="3527685" cy="1124838"/>
            <a:chOff x="8664315" y="3625754"/>
            <a:chExt cx="3527685" cy="11248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584538-5C74-31E9-70DF-9334098BCEB3}"/>
                </a:ext>
              </a:extLst>
            </p:cNvPr>
            <p:cNvGrpSpPr/>
            <p:nvPr/>
          </p:nvGrpSpPr>
          <p:grpSpPr>
            <a:xfrm>
              <a:off x="8664315" y="3919595"/>
              <a:ext cx="3527685" cy="830997"/>
              <a:chOff x="8664315" y="3616978"/>
              <a:chExt cx="3527685" cy="8309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361920-041C-4985-F035-80E146FDF7E5}"/>
                  </a:ext>
                </a:extLst>
              </p:cNvPr>
              <p:cNvSpPr/>
              <p:nvPr/>
            </p:nvSpPr>
            <p:spPr>
              <a:xfrm>
                <a:off x="8664315" y="3616978"/>
                <a:ext cx="3527685" cy="809468"/>
              </a:xfrm>
              <a:prstGeom prst="rect">
                <a:avLst/>
              </a:prstGeom>
              <a:solidFill>
                <a:srgbClr val="327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C061C4-DDF3-F57D-BE76-52A40618FD34}"/>
                  </a:ext>
                </a:extLst>
              </p:cNvPr>
              <p:cNvSpPr txBox="1"/>
              <p:nvPr/>
            </p:nvSpPr>
            <p:spPr>
              <a:xfrm>
                <a:off x="8844198" y="3616978"/>
                <a:ext cx="31779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61.7%  gets interview call from 10 application</a:t>
                </a:r>
              </a:p>
            </p:txBody>
          </p:sp>
        </p:grp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12CD1118-9848-7600-E7B5-5E1573B9637E}"/>
                </a:ext>
              </a:extLst>
            </p:cNvPr>
            <p:cNvSpPr/>
            <p:nvPr/>
          </p:nvSpPr>
          <p:spPr>
            <a:xfrm>
              <a:off x="11742294" y="3625754"/>
              <a:ext cx="449706" cy="301209"/>
            </a:xfrm>
            <a:prstGeom prst="rtTriangle">
              <a:avLst/>
            </a:prstGeom>
            <a:solidFill>
              <a:srgbClr val="0D4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22DBB2-403D-6599-7E5A-04ADE77357BB}"/>
              </a:ext>
            </a:extLst>
          </p:cNvPr>
          <p:cNvGrpSpPr/>
          <p:nvPr/>
        </p:nvGrpSpPr>
        <p:grpSpPr>
          <a:xfrm>
            <a:off x="7674970" y="4979113"/>
            <a:ext cx="3527685" cy="1119949"/>
            <a:chOff x="8664315" y="4979113"/>
            <a:chExt cx="3527685" cy="11199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8C242BC-1C60-4E54-35A4-01A1344DBFEB}"/>
                </a:ext>
              </a:extLst>
            </p:cNvPr>
            <p:cNvGrpSpPr/>
            <p:nvPr/>
          </p:nvGrpSpPr>
          <p:grpSpPr>
            <a:xfrm>
              <a:off x="8664315" y="5268065"/>
              <a:ext cx="3527685" cy="830997"/>
              <a:chOff x="8664315" y="4803375"/>
              <a:chExt cx="3527685" cy="83099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C06C942-C8E7-CF05-EC7A-06EF624E5F34}"/>
                  </a:ext>
                </a:extLst>
              </p:cNvPr>
              <p:cNvSpPr/>
              <p:nvPr/>
            </p:nvSpPr>
            <p:spPr>
              <a:xfrm>
                <a:off x="8664315" y="4803375"/>
                <a:ext cx="3527685" cy="809468"/>
              </a:xfrm>
              <a:prstGeom prst="rect">
                <a:avLst/>
              </a:prstGeom>
              <a:solidFill>
                <a:srgbClr val="327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284105-3322-E209-EACB-DD414CF021A5}"/>
                  </a:ext>
                </a:extLst>
              </p:cNvPr>
              <p:cNvSpPr txBox="1"/>
              <p:nvPr/>
            </p:nvSpPr>
            <p:spPr>
              <a:xfrm>
                <a:off x="8844198" y="4803375"/>
                <a:ext cx="30330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51% gets an offer after 3 interviews</a:t>
                </a:r>
              </a:p>
            </p:txBody>
          </p:sp>
        </p:grp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495DBD07-AB34-3CF7-6AA5-C69E024C4FA5}"/>
                </a:ext>
              </a:extLst>
            </p:cNvPr>
            <p:cNvSpPr/>
            <p:nvPr/>
          </p:nvSpPr>
          <p:spPr>
            <a:xfrm>
              <a:off x="11742293" y="4979113"/>
              <a:ext cx="449706" cy="301209"/>
            </a:xfrm>
            <a:prstGeom prst="rtTriangle">
              <a:avLst/>
            </a:prstGeom>
            <a:solidFill>
              <a:srgbClr val="0D4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717140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10D5B2-2670-ADEA-CEBD-ABF616CFDF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45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132D6-2D0F-2B83-327A-AFC11C68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Resumes in the World of Automation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D904B-AFEB-C78E-A0F6-C4EB92E1E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231630"/>
            <a:ext cx="7162800" cy="358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279DE5-DD02-9DD4-6F72-4877DF2114B8}"/>
              </a:ext>
            </a:extLst>
          </p:cNvPr>
          <p:cNvSpPr txBox="1"/>
          <p:nvPr/>
        </p:nvSpPr>
        <p:spPr>
          <a:xfrm>
            <a:off x="838200" y="1590441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w Cen MT" panose="020B0602020104020603" pitchFamily="34" charset="0"/>
              </a:rPr>
              <a:t>Software packages, Application Tracking Systems (ATS), or AI systems to look at your Resume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8E5F7-5142-B5FD-82E3-13BD11E57528}"/>
              </a:ext>
            </a:extLst>
          </p:cNvPr>
          <p:cNvSpPr txBox="1"/>
          <p:nvPr/>
        </p:nvSpPr>
        <p:spPr>
          <a:xfrm>
            <a:off x="838200" y="3846660"/>
            <a:ext cx="4191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w Cen MT" panose="020B0602020104020603" pitchFamily="34" charset="0"/>
              </a:rPr>
              <a:t>About </a:t>
            </a:r>
            <a:r>
              <a:rPr lang="en-U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50-70%</a:t>
            </a:r>
            <a:r>
              <a:rPr lang="en-US" sz="2800" dirty="0">
                <a:solidFill>
                  <a:schemeClr val="bg1"/>
                </a:solidFill>
                <a:latin typeface="Tw Cen MT" panose="020B0602020104020603" pitchFamily="34" charset="0"/>
              </a:rPr>
              <a:t> of the resume gets weeded out by these systems.</a:t>
            </a:r>
          </a:p>
        </p:txBody>
      </p:sp>
    </p:spTree>
    <p:extLst>
      <p:ext uri="{BB962C8B-B14F-4D97-AF65-F5344CB8AC3E}">
        <p14:creationId xmlns:p14="http://schemas.microsoft.com/office/powerpoint/2010/main" val="3420228292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07C680-D071-4DA5-4200-2418DFE90323}"/>
              </a:ext>
            </a:extLst>
          </p:cNvPr>
          <p:cNvSpPr/>
          <p:nvPr/>
        </p:nvSpPr>
        <p:spPr>
          <a:xfrm>
            <a:off x="141890" y="0"/>
            <a:ext cx="12050110" cy="1513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10D5B2-2670-ADEA-CEBD-ABF616CFDF40}"/>
              </a:ext>
            </a:extLst>
          </p:cNvPr>
          <p:cNvSpPr/>
          <p:nvPr/>
        </p:nvSpPr>
        <p:spPr>
          <a:xfrm>
            <a:off x="-7696200" y="0"/>
            <a:ext cx="7696200" cy="6858000"/>
          </a:xfrm>
          <a:prstGeom prst="rect">
            <a:avLst/>
          </a:prstGeom>
          <a:solidFill>
            <a:srgbClr val="845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132D6-2D0F-2B83-327A-AFC11C68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80"/>
            <a:ext cx="11049000" cy="1325563"/>
          </a:xfrm>
        </p:spPr>
        <p:txBody>
          <a:bodyPr/>
          <a:lstStyle/>
          <a:p>
            <a:pPr algn="r"/>
            <a:r>
              <a:rPr lang="en-US" dirty="0"/>
              <a:t>Stand out your </a:t>
            </a:r>
            <a:r>
              <a:rPr lang="en-US" dirty="0">
                <a:solidFill>
                  <a:srgbClr val="C00000"/>
                </a:solidFill>
              </a:rPr>
              <a:t>Resume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D904B-AFEB-C78E-A0F6-C4EB92E1E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2800" y="3231630"/>
            <a:ext cx="7162800" cy="358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279DE5-DD02-9DD4-6F72-4877DF2114B8}"/>
              </a:ext>
            </a:extLst>
          </p:cNvPr>
          <p:cNvSpPr txBox="1"/>
          <p:nvPr/>
        </p:nvSpPr>
        <p:spPr>
          <a:xfrm>
            <a:off x="-7391400" y="208574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" panose="020B0602020104020603" pitchFamily="34" charset="0"/>
              </a:rPr>
              <a:t>Software packages, Application Tracking Systems (ATS), or AI systems to look at your Resume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8E5F7-5142-B5FD-82E3-13BD11E57528}"/>
              </a:ext>
            </a:extLst>
          </p:cNvPr>
          <p:cNvSpPr txBox="1"/>
          <p:nvPr/>
        </p:nvSpPr>
        <p:spPr>
          <a:xfrm>
            <a:off x="-7391400" y="3618060"/>
            <a:ext cx="4191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" panose="020B0602020104020603" pitchFamily="34" charset="0"/>
              </a:rPr>
              <a:t>About 50-70% of the resume gets weeded out by these systems.</a:t>
            </a:r>
          </a:p>
        </p:txBody>
      </p:sp>
      <p:pic>
        <p:nvPicPr>
          <p:cNvPr id="1026" name="Picture 2" descr="Home - HC Development | Fractional CMO | Virtual Sales &amp; Marketing  Department">
            <a:extLst>
              <a:ext uri="{FF2B5EF4-FFF2-40B4-BE49-F238E27FC236}">
                <a16:creationId xmlns:a16="http://schemas.microsoft.com/office/drawing/2014/main" id="{AC220512-648C-8C22-2E09-8DE0B4BA7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093" y="1513123"/>
            <a:ext cx="5386907" cy="38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E74167-B577-BD3E-FB8B-D360DF2D8288}"/>
              </a:ext>
            </a:extLst>
          </p:cNvPr>
          <p:cNvSpPr/>
          <p:nvPr/>
        </p:nvSpPr>
        <p:spPr>
          <a:xfrm>
            <a:off x="228600" y="5344876"/>
            <a:ext cx="12050110" cy="1513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CBF50-9E4F-24E8-429F-34C2109060E0}"/>
              </a:ext>
            </a:extLst>
          </p:cNvPr>
          <p:cNvSpPr txBox="1"/>
          <p:nvPr/>
        </p:nvSpPr>
        <p:spPr>
          <a:xfrm>
            <a:off x="4412197" y="2162685"/>
            <a:ext cx="3367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w Cen MT" panose="020B0602020104020603" pitchFamily="34" charset="0"/>
              </a:rPr>
              <a:t>It should be </a:t>
            </a:r>
            <a:r>
              <a:rPr lang="en-US" sz="2800" b="1" dirty="0">
                <a:latin typeface="Tw Cen MT" panose="020B0602020104020603" pitchFamily="34" charset="0"/>
              </a:rPr>
              <a:t>powerful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081CA-59C4-0360-AF1B-BC9F8BC9AE3C}"/>
              </a:ext>
            </a:extLst>
          </p:cNvPr>
          <p:cNvSpPr txBox="1"/>
          <p:nvPr/>
        </p:nvSpPr>
        <p:spPr>
          <a:xfrm>
            <a:off x="4412197" y="3741170"/>
            <a:ext cx="57028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latin typeface="Tw Cen MT" panose="020B0602020104020603" pitchFamily="34" charset="0"/>
              </a:defRPr>
            </a:lvl1pPr>
          </a:lstStyle>
          <a:p>
            <a:pPr marL="0" lvl="1"/>
            <a:r>
              <a:rPr lang="en-US" sz="2800" dirty="0">
                <a:latin typeface="Tw Cen MT" panose="020B0602020104020603" pitchFamily="34" charset="0"/>
              </a:rPr>
              <a:t>It must contain </a:t>
            </a:r>
            <a:r>
              <a:rPr lang="en-US" sz="2800" b="1" dirty="0">
                <a:latin typeface="Tw Cen MT" panose="020B0602020104020603" pitchFamily="34" charset="0"/>
              </a:rPr>
              <a:t>Keywords</a:t>
            </a:r>
            <a:r>
              <a:rPr lang="en-US" sz="2800" dirty="0">
                <a:latin typeface="Tw Cen MT" panose="020B0602020104020603" pitchFamily="34" charset="0"/>
              </a:rPr>
              <a:t> to pass through ATS systems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6E02B4-8BF3-4279-7D53-0340BCF9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179" y="1770597"/>
            <a:ext cx="1021776" cy="1067958"/>
          </a:xfrm>
          <a:prstGeom prst="rect">
            <a:avLst/>
          </a:prstGeom>
        </p:spPr>
      </p:pic>
      <p:pic>
        <p:nvPicPr>
          <p:cNvPr id="1028" name="Picture 4" descr="Pin-code GIFs - Get the best GIF on GIPHY">
            <a:extLst>
              <a:ext uri="{FF2B5EF4-FFF2-40B4-BE49-F238E27FC236}">
                <a16:creationId xmlns:a16="http://schemas.microsoft.com/office/drawing/2014/main" id="{B125DCF4-6C48-D453-FF78-B60C393D0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24" y="3827329"/>
            <a:ext cx="1141031" cy="85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5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2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(6*min(max(ppt_w*ppt_h,.3),1)-7.4)/-.7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(6*min(max(ppt_w*ppt_h,.3),1)-7.4)/-.7*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(6*min(max(ppt_w*ppt_h,.3),1)-7.4)/-.7*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1743</Words>
  <Application>Microsoft Office PowerPoint</Application>
  <PresentationFormat>Widescreen</PresentationFormat>
  <Paragraphs>225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Bahnschrift</vt:lpstr>
      <vt:lpstr>Calibri</vt:lpstr>
      <vt:lpstr>Calibri Light</vt:lpstr>
      <vt:lpstr>Tw Cen MT</vt:lpstr>
      <vt:lpstr>Tw Cen MT Condensed Extra Bold</vt:lpstr>
      <vt:lpstr>Office Theme</vt:lpstr>
      <vt:lpstr>Career Hacking: Becoming Job Ready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Facts about Job Application</vt:lpstr>
      <vt:lpstr>Resumes in the World of Automation</vt:lpstr>
      <vt:lpstr>Stand out your Resume </vt:lpstr>
      <vt:lpstr>Core Skills</vt:lpstr>
      <vt:lpstr>Core Skills</vt:lpstr>
      <vt:lpstr>Core Skills</vt:lpstr>
      <vt:lpstr>Core Skills</vt:lpstr>
      <vt:lpstr>Core Skills</vt:lpstr>
      <vt:lpstr>Core Skills</vt:lpstr>
      <vt:lpstr>Core Skills</vt:lpstr>
      <vt:lpstr>Let’s take an example!</vt:lpstr>
      <vt:lpstr>Let’s take an example!</vt:lpstr>
      <vt:lpstr>Let’s take an example!</vt:lpstr>
      <vt:lpstr>Let’s take an example!</vt:lpstr>
      <vt:lpstr>Let’s take an example!</vt:lpstr>
      <vt:lpstr>PowerPoint Presentation</vt:lpstr>
      <vt:lpstr>Activity!!!</vt:lpstr>
      <vt:lpstr>Optimizing your Resume in the Age of Algorithms</vt:lpstr>
      <vt:lpstr>Power of Language for Designing Content</vt:lpstr>
      <vt:lpstr>Power of Language for Designing Content</vt:lpstr>
      <vt:lpstr>A Toolkit for Generating Powerful Words</vt:lpstr>
      <vt:lpstr>Activity!!!</vt:lpstr>
      <vt:lpstr>Activity!!!</vt:lpstr>
      <vt:lpstr>Writing the Summary</vt:lpstr>
      <vt:lpstr>Writing the Summary</vt:lpstr>
      <vt:lpstr>Writing the Summary</vt:lpstr>
      <vt:lpstr>Final tips before Diving-in</vt:lpstr>
      <vt:lpstr>Step by Step Guide</vt:lpstr>
      <vt:lpstr>Step by Step Guide</vt:lpstr>
      <vt:lpstr>Step by Step Guide</vt:lpstr>
      <vt:lpstr>Use the Template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 Hacking: Becoming Job Ready</dc:title>
  <dc:creator>user</dc:creator>
  <cp:lastModifiedBy>video recording 1</cp:lastModifiedBy>
  <cp:revision>8</cp:revision>
  <dcterms:created xsi:type="dcterms:W3CDTF">2023-01-10T06:12:22Z</dcterms:created>
  <dcterms:modified xsi:type="dcterms:W3CDTF">2023-01-21T18:26:41Z</dcterms:modified>
</cp:coreProperties>
</file>